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257" r:id="rId2"/>
    <p:sldId id="262" r:id="rId3"/>
    <p:sldId id="266" r:id="rId4"/>
    <p:sldId id="296" r:id="rId5"/>
    <p:sldId id="268" r:id="rId6"/>
    <p:sldId id="269" r:id="rId7"/>
    <p:sldId id="297" r:id="rId8"/>
    <p:sldId id="294" r:id="rId9"/>
    <p:sldId id="275" r:id="rId10"/>
    <p:sldId id="270" r:id="rId11"/>
    <p:sldId id="298" r:id="rId12"/>
    <p:sldId id="299" r:id="rId13"/>
    <p:sldId id="300" r:id="rId14"/>
    <p:sldId id="285" r:id="rId15"/>
    <p:sldId id="281" r:id="rId16"/>
    <p:sldId id="271" r:id="rId17"/>
    <p:sldId id="278" r:id="rId18"/>
    <p:sldId id="284" r:id="rId19"/>
    <p:sldId id="280" r:id="rId20"/>
    <p:sldId id="287" r:id="rId21"/>
    <p:sldId id="288" r:id="rId22"/>
    <p:sldId id="279" r:id="rId23"/>
    <p:sldId id="289" r:id="rId24"/>
    <p:sldId id="290" r:id="rId25"/>
    <p:sldId id="291" r:id="rId26"/>
    <p:sldId id="292" r:id="rId27"/>
    <p:sldId id="293" r:id="rId28"/>
    <p:sldId id="273" r:id="rId29"/>
    <p:sldId id="286" r:id="rId30"/>
    <p:sldId id="282" r:id="rId31"/>
    <p:sldId id="283" r:id="rId32"/>
    <p:sldId id="301" r:id="rId33"/>
    <p:sldId id="302" r:id="rId34"/>
    <p:sldId id="304" r:id="rId35"/>
    <p:sldId id="303" r:id="rId36"/>
    <p:sldId id="265"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F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63" d="100"/>
          <a:sy n="163" d="100"/>
        </p:scale>
        <p:origin x="150" y="2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yuyang" userId="b0ca8a41-fbf8-48c3-a5be-ea69a6eb01a8" providerId="ADAL" clId="{689DA3A3-2C09-4569-AF0C-81656042AB59}"/>
    <pc:docChg chg="undo custSel addSld delSld modSld sldOrd">
      <pc:chgData name="moyuyang" userId="b0ca8a41-fbf8-48c3-a5be-ea69a6eb01a8" providerId="ADAL" clId="{689DA3A3-2C09-4569-AF0C-81656042AB59}" dt="2024-06-14T15:39:49.852" v="298" actId="47"/>
      <pc:docMkLst>
        <pc:docMk/>
      </pc:docMkLst>
      <pc:sldChg chg="del">
        <pc:chgData name="moyuyang" userId="b0ca8a41-fbf8-48c3-a5be-ea69a6eb01a8" providerId="ADAL" clId="{689DA3A3-2C09-4569-AF0C-81656042AB59}" dt="2024-06-14T15:39:47.135" v="294" actId="47"/>
        <pc:sldMkLst>
          <pc:docMk/>
          <pc:sldMk cId="0" sldId="258"/>
        </pc:sldMkLst>
      </pc:sldChg>
      <pc:sldChg chg="del">
        <pc:chgData name="moyuyang" userId="b0ca8a41-fbf8-48c3-a5be-ea69a6eb01a8" providerId="ADAL" clId="{689DA3A3-2C09-4569-AF0C-81656042AB59}" dt="2024-06-14T15:39:47.841" v="295" actId="47"/>
        <pc:sldMkLst>
          <pc:docMk/>
          <pc:sldMk cId="0" sldId="259"/>
        </pc:sldMkLst>
      </pc:sldChg>
      <pc:sldChg chg="del">
        <pc:chgData name="moyuyang" userId="b0ca8a41-fbf8-48c3-a5be-ea69a6eb01a8" providerId="ADAL" clId="{689DA3A3-2C09-4569-AF0C-81656042AB59}" dt="2024-06-14T15:39:48.614" v="296" actId="47"/>
        <pc:sldMkLst>
          <pc:docMk/>
          <pc:sldMk cId="0" sldId="260"/>
        </pc:sldMkLst>
      </pc:sldChg>
      <pc:sldChg chg="del">
        <pc:chgData name="moyuyang" userId="b0ca8a41-fbf8-48c3-a5be-ea69a6eb01a8" providerId="ADAL" clId="{689DA3A3-2C09-4569-AF0C-81656042AB59}" dt="2024-06-14T15:39:49.162" v="297" actId="47"/>
        <pc:sldMkLst>
          <pc:docMk/>
          <pc:sldMk cId="0" sldId="261"/>
        </pc:sldMkLst>
      </pc:sldChg>
      <pc:sldChg chg="del">
        <pc:chgData name="moyuyang" userId="b0ca8a41-fbf8-48c3-a5be-ea69a6eb01a8" providerId="ADAL" clId="{689DA3A3-2C09-4569-AF0C-81656042AB59}" dt="2024-06-14T15:39:46.298" v="293" actId="47"/>
        <pc:sldMkLst>
          <pc:docMk/>
          <pc:sldMk cId="0" sldId="263"/>
        </pc:sldMkLst>
      </pc:sldChg>
      <pc:sldChg chg="del">
        <pc:chgData name="moyuyang" userId="b0ca8a41-fbf8-48c3-a5be-ea69a6eb01a8" providerId="ADAL" clId="{689DA3A3-2C09-4569-AF0C-81656042AB59}" dt="2024-06-14T15:39:49.852" v="298" actId="47"/>
        <pc:sldMkLst>
          <pc:docMk/>
          <pc:sldMk cId="0" sldId="264"/>
        </pc:sldMkLst>
      </pc:sldChg>
      <pc:sldChg chg="addSp delSp modSp add del mod ord">
        <pc:chgData name="moyuyang" userId="b0ca8a41-fbf8-48c3-a5be-ea69a6eb01a8" providerId="ADAL" clId="{689DA3A3-2C09-4569-AF0C-81656042AB59}" dt="2024-06-14T15:34:24.135" v="173" actId="20577"/>
        <pc:sldMkLst>
          <pc:docMk/>
          <pc:sldMk cId="434056408" sldId="282"/>
        </pc:sldMkLst>
        <pc:spChg chg="add mod">
          <ac:chgData name="moyuyang" userId="b0ca8a41-fbf8-48c3-a5be-ea69a6eb01a8" providerId="ADAL" clId="{689DA3A3-2C09-4569-AF0C-81656042AB59}" dt="2024-06-14T15:34:24.135" v="173" actId="20577"/>
          <ac:spMkLst>
            <pc:docMk/>
            <pc:sldMk cId="434056408" sldId="282"/>
            <ac:spMk id="22" creationId="{65B0EC88-4B6E-4958-BC09-3EAA7B410665}"/>
          </ac:spMkLst>
        </pc:spChg>
        <pc:spChg chg="add mod">
          <ac:chgData name="moyuyang" userId="b0ca8a41-fbf8-48c3-a5be-ea69a6eb01a8" providerId="ADAL" clId="{689DA3A3-2C09-4569-AF0C-81656042AB59}" dt="2024-06-14T15:30:50.093" v="34" actId="2711"/>
          <ac:spMkLst>
            <pc:docMk/>
            <pc:sldMk cId="434056408" sldId="282"/>
            <ac:spMk id="25" creationId="{DBD240F8-5CDB-4FEB-8251-8F66F48FD040}"/>
          </ac:spMkLst>
        </pc:spChg>
        <pc:spChg chg="mod">
          <ac:chgData name="moyuyang" userId="b0ca8a41-fbf8-48c3-a5be-ea69a6eb01a8" providerId="ADAL" clId="{689DA3A3-2C09-4569-AF0C-81656042AB59}" dt="2024-06-14T15:30:50.093" v="34" actId="2711"/>
          <ac:spMkLst>
            <pc:docMk/>
            <pc:sldMk cId="434056408" sldId="282"/>
            <ac:spMk id="38" creationId="{00000000-0000-0000-0000-000000000000}"/>
          </ac:spMkLst>
        </pc:spChg>
        <pc:spChg chg="mod">
          <ac:chgData name="moyuyang" userId="b0ca8a41-fbf8-48c3-a5be-ea69a6eb01a8" providerId="ADAL" clId="{689DA3A3-2C09-4569-AF0C-81656042AB59}" dt="2024-06-14T15:30:50.093" v="34" actId="2711"/>
          <ac:spMkLst>
            <pc:docMk/>
            <pc:sldMk cId="434056408" sldId="282"/>
            <ac:spMk id="39" creationId="{00000000-0000-0000-0000-000000000000}"/>
          </ac:spMkLst>
        </pc:spChg>
        <pc:spChg chg="mod">
          <ac:chgData name="moyuyang" userId="b0ca8a41-fbf8-48c3-a5be-ea69a6eb01a8" providerId="ADAL" clId="{689DA3A3-2C09-4569-AF0C-81656042AB59}" dt="2024-06-14T15:32:25.999" v="93" actId="20577"/>
          <ac:spMkLst>
            <pc:docMk/>
            <pc:sldMk cId="434056408" sldId="282"/>
            <ac:spMk id="40" creationId="{00000000-0000-0000-0000-000000000000}"/>
          </ac:spMkLst>
        </pc:spChg>
        <pc:picChg chg="mod">
          <ac:chgData name="moyuyang" userId="b0ca8a41-fbf8-48c3-a5be-ea69a6eb01a8" providerId="ADAL" clId="{689DA3A3-2C09-4569-AF0C-81656042AB59}" dt="2024-06-14T15:30:50.093" v="34" actId="2711"/>
          <ac:picMkLst>
            <pc:docMk/>
            <pc:sldMk cId="434056408" sldId="282"/>
            <ac:picMk id="3" creationId="{00000000-0000-0000-0000-000000000000}"/>
          </ac:picMkLst>
        </pc:picChg>
        <pc:picChg chg="del">
          <ac:chgData name="moyuyang" userId="b0ca8a41-fbf8-48c3-a5be-ea69a6eb01a8" providerId="ADAL" clId="{689DA3A3-2C09-4569-AF0C-81656042AB59}" dt="2024-06-14T15:29:39.296" v="2" actId="478"/>
          <ac:picMkLst>
            <pc:docMk/>
            <pc:sldMk cId="434056408" sldId="282"/>
            <ac:picMk id="4" creationId="{7D38AAA0-4EB8-44C1-9C94-3092EC7917C5}"/>
          </ac:picMkLst>
        </pc:picChg>
        <pc:picChg chg="add mod">
          <ac:chgData name="moyuyang" userId="b0ca8a41-fbf8-48c3-a5be-ea69a6eb01a8" providerId="ADAL" clId="{689DA3A3-2C09-4569-AF0C-81656042AB59}" dt="2024-06-14T15:30:50.093" v="34" actId="2711"/>
          <ac:picMkLst>
            <pc:docMk/>
            <pc:sldMk cId="434056408" sldId="282"/>
            <ac:picMk id="23" creationId="{B64206ED-379E-4D0B-90ED-FCC4E633E4CF}"/>
          </ac:picMkLst>
        </pc:picChg>
        <pc:picChg chg="add mod">
          <ac:chgData name="moyuyang" userId="b0ca8a41-fbf8-48c3-a5be-ea69a6eb01a8" providerId="ADAL" clId="{689DA3A3-2C09-4569-AF0C-81656042AB59}" dt="2024-06-14T15:30:50.093" v="34" actId="2711"/>
          <ac:picMkLst>
            <pc:docMk/>
            <pc:sldMk cId="434056408" sldId="282"/>
            <ac:picMk id="33" creationId="{2D0C7D06-F18F-435F-A91E-3E25D98EF075}"/>
          </ac:picMkLst>
        </pc:picChg>
        <pc:picChg chg="mod">
          <ac:chgData name="moyuyang" userId="b0ca8a41-fbf8-48c3-a5be-ea69a6eb01a8" providerId="ADAL" clId="{689DA3A3-2C09-4569-AF0C-81656042AB59}" dt="2024-06-14T15:30:50.093" v="34" actId="2711"/>
          <ac:picMkLst>
            <pc:docMk/>
            <pc:sldMk cId="434056408" sldId="282"/>
            <ac:picMk id="41" creationId="{00000000-0000-0000-0000-000000000000}"/>
          </ac:picMkLst>
        </pc:picChg>
        <pc:cxnChg chg="add mod">
          <ac:chgData name="moyuyang" userId="b0ca8a41-fbf8-48c3-a5be-ea69a6eb01a8" providerId="ADAL" clId="{689DA3A3-2C09-4569-AF0C-81656042AB59}" dt="2024-06-14T15:30:50.093" v="34" actId="2711"/>
          <ac:cxnSpMkLst>
            <pc:docMk/>
            <pc:sldMk cId="434056408" sldId="282"/>
            <ac:cxnSpMk id="9" creationId="{A4E712C8-39D2-428E-A911-97AC43D74243}"/>
          </ac:cxnSpMkLst>
        </pc:cxnChg>
      </pc:sldChg>
      <pc:sldChg chg="addSp delSp modSp mod ord">
        <pc:chgData name="moyuyang" userId="b0ca8a41-fbf8-48c3-a5be-ea69a6eb01a8" providerId="ADAL" clId="{689DA3A3-2C09-4569-AF0C-81656042AB59}" dt="2024-06-14T15:37:27.140" v="251" actId="20577"/>
        <pc:sldMkLst>
          <pc:docMk/>
          <pc:sldMk cId="1636410767" sldId="283"/>
        </pc:sldMkLst>
        <pc:spChg chg="add del">
          <ac:chgData name="moyuyang" userId="b0ca8a41-fbf8-48c3-a5be-ea69a6eb01a8" providerId="ADAL" clId="{689DA3A3-2C09-4569-AF0C-81656042AB59}" dt="2024-06-14T15:33:12.554" v="119"/>
          <ac:spMkLst>
            <pc:docMk/>
            <pc:sldMk cId="1636410767" sldId="283"/>
            <ac:spMk id="6" creationId="{E7283883-2B26-4708-897C-E15EF2A371B0}"/>
          </ac:spMkLst>
        </pc:spChg>
        <pc:spChg chg="add del">
          <ac:chgData name="moyuyang" userId="b0ca8a41-fbf8-48c3-a5be-ea69a6eb01a8" providerId="ADAL" clId="{689DA3A3-2C09-4569-AF0C-81656042AB59}" dt="2024-06-14T15:33:14.083" v="121"/>
          <ac:spMkLst>
            <pc:docMk/>
            <pc:sldMk cId="1636410767" sldId="283"/>
            <ac:spMk id="7" creationId="{94191389-B4DE-4509-AA80-086424B660F1}"/>
          </ac:spMkLst>
        </pc:spChg>
        <pc:spChg chg="add del">
          <ac:chgData name="moyuyang" userId="b0ca8a41-fbf8-48c3-a5be-ea69a6eb01a8" providerId="ADAL" clId="{689DA3A3-2C09-4569-AF0C-81656042AB59}" dt="2024-06-14T15:33:15.401" v="123"/>
          <ac:spMkLst>
            <pc:docMk/>
            <pc:sldMk cId="1636410767" sldId="283"/>
            <ac:spMk id="8" creationId="{308F278A-3286-4F4A-988C-9AC62E1E70A3}"/>
          </ac:spMkLst>
        </pc:spChg>
        <pc:spChg chg="add mod">
          <ac:chgData name="moyuyang" userId="b0ca8a41-fbf8-48c3-a5be-ea69a6eb01a8" providerId="ADAL" clId="{689DA3A3-2C09-4569-AF0C-81656042AB59}" dt="2024-06-14T15:33:46.673" v="137" actId="1076"/>
          <ac:spMkLst>
            <pc:docMk/>
            <pc:sldMk cId="1636410767" sldId="283"/>
            <ac:spMk id="14" creationId="{43B07F1A-7D2B-4DAE-B1AB-0828C0600027}"/>
          </ac:spMkLst>
        </pc:spChg>
        <pc:spChg chg="mod">
          <ac:chgData name="moyuyang" userId="b0ca8a41-fbf8-48c3-a5be-ea69a6eb01a8" providerId="ADAL" clId="{689DA3A3-2C09-4569-AF0C-81656042AB59}" dt="2024-06-14T15:33:38.423" v="133" actId="2711"/>
          <ac:spMkLst>
            <pc:docMk/>
            <pc:sldMk cId="1636410767" sldId="283"/>
            <ac:spMk id="38" creationId="{00000000-0000-0000-0000-000000000000}"/>
          </ac:spMkLst>
        </pc:spChg>
        <pc:spChg chg="mod">
          <ac:chgData name="moyuyang" userId="b0ca8a41-fbf8-48c3-a5be-ea69a6eb01a8" providerId="ADAL" clId="{689DA3A3-2C09-4569-AF0C-81656042AB59}" dt="2024-06-14T15:33:38.423" v="133" actId="2711"/>
          <ac:spMkLst>
            <pc:docMk/>
            <pc:sldMk cId="1636410767" sldId="283"/>
            <ac:spMk id="39" creationId="{00000000-0000-0000-0000-000000000000}"/>
          </ac:spMkLst>
        </pc:spChg>
        <pc:spChg chg="mod">
          <ac:chgData name="moyuyang" userId="b0ca8a41-fbf8-48c3-a5be-ea69a6eb01a8" providerId="ADAL" clId="{689DA3A3-2C09-4569-AF0C-81656042AB59}" dt="2024-06-14T15:37:27.140" v="251" actId="20577"/>
          <ac:spMkLst>
            <pc:docMk/>
            <pc:sldMk cId="1636410767" sldId="283"/>
            <ac:spMk id="40" creationId="{00000000-0000-0000-0000-000000000000}"/>
          </ac:spMkLst>
        </pc:spChg>
        <pc:picChg chg="mod">
          <ac:chgData name="moyuyang" userId="b0ca8a41-fbf8-48c3-a5be-ea69a6eb01a8" providerId="ADAL" clId="{689DA3A3-2C09-4569-AF0C-81656042AB59}" dt="2024-06-14T15:33:38.423" v="133" actId="2711"/>
          <ac:picMkLst>
            <pc:docMk/>
            <pc:sldMk cId="1636410767" sldId="283"/>
            <ac:picMk id="3" creationId="{00000000-0000-0000-0000-000000000000}"/>
          </ac:picMkLst>
        </pc:picChg>
        <pc:picChg chg="del">
          <ac:chgData name="moyuyang" userId="b0ca8a41-fbf8-48c3-a5be-ea69a6eb01a8" providerId="ADAL" clId="{689DA3A3-2C09-4569-AF0C-81656042AB59}" dt="2024-06-14T15:33:11.115" v="117" actId="478"/>
          <ac:picMkLst>
            <pc:docMk/>
            <pc:sldMk cId="1636410767" sldId="283"/>
            <ac:picMk id="5" creationId="{D5816F01-0F7B-4F1C-B87C-6509A64907A4}"/>
          </ac:picMkLst>
        </pc:picChg>
        <pc:picChg chg="add mod">
          <ac:chgData name="moyuyang" userId="b0ca8a41-fbf8-48c3-a5be-ea69a6eb01a8" providerId="ADAL" clId="{689DA3A3-2C09-4569-AF0C-81656042AB59}" dt="2024-06-14T15:33:47.620" v="138" actId="1076"/>
          <ac:picMkLst>
            <pc:docMk/>
            <pc:sldMk cId="1636410767" sldId="283"/>
            <ac:picMk id="15" creationId="{62F6DC37-EC1A-41F7-A427-569D99727469}"/>
          </ac:picMkLst>
        </pc:picChg>
        <pc:picChg chg="mod">
          <ac:chgData name="moyuyang" userId="b0ca8a41-fbf8-48c3-a5be-ea69a6eb01a8" providerId="ADAL" clId="{689DA3A3-2C09-4569-AF0C-81656042AB59}" dt="2024-06-14T15:33:38.423" v="133" actId="2711"/>
          <ac:picMkLst>
            <pc:docMk/>
            <pc:sldMk cId="1636410767" sldId="283"/>
            <ac:picMk id="41" creationId="{00000000-0000-0000-0000-000000000000}"/>
          </ac:picMkLst>
        </pc:picChg>
      </pc:sldChg>
      <pc:sldChg chg="addSp delSp modSp add mod">
        <pc:chgData name="moyuyang" userId="b0ca8a41-fbf8-48c3-a5be-ea69a6eb01a8" providerId="ADAL" clId="{689DA3A3-2C09-4569-AF0C-81656042AB59}" dt="2024-06-14T15:39:36.132" v="292" actId="2711"/>
        <pc:sldMkLst>
          <pc:docMk/>
          <pc:sldMk cId="2127935076" sldId="301"/>
        </pc:sldMkLst>
        <pc:spChg chg="add mod">
          <ac:chgData name="moyuyang" userId="b0ca8a41-fbf8-48c3-a5be-ea69a6eb01a8" providerId="ADAL" clId="{689DA3A3-2C09-4569-AF0C-81656042AB59}" dt="2024-06-14T15:39:36.132" v="292" actId="2711"/>
          <ac:spMkLst>
            <pc:docMk/>
            <pc:sldMk cId="2127935076" sldId="301"/>
            <ac:spMk id="9" creationId="{750BA588-DF6D-4EAC-87F9-5BDED12A720F}"/>
          </ac:spMkLst>
        </pc:spChg>
        <pc:spChg chg="add mod">
          <ac:chgData name="moyuyang" userId="b0ca8a41-fbf8-48c3-a5be-ea69a6eb01a8" providerId="ADAL" clId="{689DA3A3-2C09-4569-AF0C-81656042AB59}" dt="2024-06-14T15:39:36.132" v="292" actId="2711"/>
          <ac:spMkLst>
            <pc:docMk/>
            <pc:sldMk cId="2127935076" sldId="301"/>
            <ac:spMk id="14" creationId="{1E75396D-AF7D-4EBF-A384-A98FEE8F0093}"/>
          </ac:spMkLst>
        </pc:spChg>
        <pc:spChg chg="mod">
          <ac:chgData name="moyuyang" userId="b0ca8a41-fbf8-48c3-a5be-ea69a6eb01a8" providerId="ADAL" clId="{689DA3A3-2C09-4569-AF0C-81656042AB59}" dt="2024-06-14T15:39:36.132" v="292" actId="2711"/>
          <ac:spMkLst>
            <pc:docMk/>
            <pc:sldMk cId="2127935076" sldId="301"/>
            <ac:spMk id="38" creationId="{00000000-0000-0000-0000-000000000000}"/>
          </ac:spMkLst>
        </pc:spChg>
        <pc:spChg chg="mod">
          <ac:chgData name="moyuyang" userId="b0ca8a41-fbf8-48c3-a5be-ea69a6eb01a8" providerId="ADAL" clId="{689DA3A3-2C09-4569-AF0C-81656042AB59}" dt="2024-06-14T15:39:36.132" v="292" actId="2711"/>
          <ac:spMkLst>
            <pc:docMk/>
            <pc:sldMk cId="2127935076" sldId="301"/>
            <ac:spMk id="39" creationId="{00000000-0000-0000-0000-000000000000}"/>
          </ac:spMkLst>
        </pc:spChg>
        <pc:spChg chg="mod">
          <ac:chgData name="moyuyang" userId="b0ca8a41-fbf8-48c3-a5be-ea69a6eb01a8" providerId="ADAL" clId="{689DA3A3-2C09-4569-AF0C-81656042AB59}" dt="2024-06-14T15:39:36.132" v="292" actId="2711"/>
          <ac:spMkLst>
            <pc:docMk/>
            <pc:sldMk cId="2127935076" sldId="301"/>
            <ac:spMk id="40" creationId="{00000000-0000-0000-0000-000000000000}"/>
          </ac:spMkLst>
        </pc:spChg>
        <pc:picChg chg="mod">
          <ac:chgData name="moyuyang" userId="b0ca8a41-fbf8-48c3-a5be-ea69a6eb01a8" providerId="ADAL" clId="{689DA3A3-2C09-4569-AF0C-81656042AB59}" dt="2024-06-14T15:39:36.132" v="292" actId="2711"/>
          <ac:picMkLst>
            <pc:docMk/>
            <pc:sldMk cId="2127935076" sldId="301"/>
            <ac:picMk id="3" creationId="{00000000-0000-0000-0000-000000000000}"/>
          </ac:picMkLst>
        </pc:picChg>
        <pc:picChg chg="del">
          <ac:chgData name="moyuyang" userId="b0ca8a41-fbf8-48c3-a5be-ea69a6eb01a8" providerId="ADAL" clId="{689DA3A3-2C09-4569-AF0C-81656042AB59}" dt="2024-06-14T15:34:03.895" v="143" actId="478"/>
          <ac:picMkLst>
            <pc:docMk/>
            <pc:sldMk cId="2127935076" sldId="301"/>
            <ac:picMk id="5" creationId="{D5816F01-0F7B-4F1C-B87C-6509A64907A4}"/>
          </ac:picMkLst>
        </pc:picChg>
        <pc:picChg chg="add mod modCrop">
          <ac:chgData name="moyuyang" userId="b0ca8a41-fbf8-48c3-a5be-ea69a6eb01a8" providerId="ADAL" clId="{689DA3A3-2C09-4569-AF0C-81656042AB59}" dt="2024-06-14T15:39:36.132" v="292" actId="2711"/>
          <ac:picMkLst>
            <pc:docMk/>
            <pc:sldMk cId="2127935076" sldId="301"/>
            <ac:picMk id="10" creationId="{7EF9FD8A-6198-41B9-8E50-97B4F762A371}"/>
          </ac:picMkLst>
        </pc:picChg>
        <pc:picChg chg="add mod">
          <ac:chgData name="moyuyang" userId="b0ca8a41-fbf8-48c3-a5be-ea69a6eb01a8" providerId="ADAL" clId="{689DA3A3-2C09-4569-AF0C-81656042AB59}" dt="2024-06-14T15:39:36.132" v="292" actId="2711"/>
          <ac:picMkLst>
            <pc:docMk/>
            <pc:sldMk cId="2127935076" sldId="301"/>
            <ac:picMk id="15" creationId="{AB78DBF0-FDD9-4DC4-93A3-4D9C1D090E40}"/>
          </ac:picMkLst>
        </pc:picChg>
        <pc:picChg chg="mod">
          <ac:chgData name="moyuyang" userId="b0ca8a41-fbf8-48c3-a5be-ea69a6eb01a8" providerId="ADAL" clId="{689DA3A3-2C09-4569-AF0C-81656042AB59}" dt="2024-06-14T15:39:36.132" v="292" actId="2711"/>
          <ac:picMkLst>
            <pc:docMk/>
            <pc:sldMk cId="2127935076" sldId="301"/>
            <ac:picMk id="41" creationId="{00000000-0000-0000-0000-000000000000}"/>
          </ac:picMkLst>
        </pc:picChg>
        <pc:cxnChg chg="add mod">
          <ac:chgData name="moyuyang" userId="b0ca8a41-fbf8-48c3-a5be-ea69a6eb01a8" providerId="ADAL" clId="{689DA3A3-2C09-4569-AF0C-81656042AB59}" dt="2024-06-14T15:39:36.132" v="292" actId="2711"/>
          <ac:cxnSpMkLst>
            <pc:docMk/>
            <pc:sldMk cId="2127935076" sldId="301"/>
            <ac:cxnSpMk id="6" creationId="{ABE1744E-0AE2-4384-817D-84F77CFD373F}"/>
          </ac:cxnSpMkLst>
        </pc:cxnChg>
      </pc:sldChg>
      <pc:sldChg chg="modSp add del mod ord">
        <pc:chgData name="moyuyang" userId="b0ca8a41-fbf8-48c3-a5be-ea69a6eb01a8" providerId="ADAL" clId="{689DA3A3-2C09-4569-AF0C-81656042AB59}" dt="2024-06-14T15:32:39.893" v="111" actId="47"/>
        <pc:sldMkLst>
          <pc:docMk/>
          <pc:sldMk cId="4154204732" sldId="301"/>
        </pc:sldMkLst>
        <pc:spChg chg="mod">
          <ac:chgData name="moyuyang" userId="b0ca8a41-fbf8-48c3-a5be-ea69a6eb01a8" providerId="ADAL" clId="{689DA3A3-2C09-4569-AF0C-81656042AB59}" dt="2024-06-14T15:32:36.308" v="110" actId="20577"/>
          <ac:spMkLst>
            <pc:docMk/>
            <pc:sldMk cId="4154204732" sldId="301"/>
            <ac:spMk id="40" creationId="{00000000-0000-0000-0000-000000000000}"/>
          </ac:spMkLst>
        </pc:spChg>
      </pc:sldChg>
      <pc:sldChg chg="addSp delSp modSp add mod">
        <pc:chgData name="moyuyang" userId="b0ca8a41-fbf8-48c3-a5be-ea69a6eb01a8" providerId="ADAL" clId="{689DA3A3-2C09-4569-AF0C-81656042AB59}" dt="2024-06-14T15:39:32.505" v="291" actId="2711"/>
        <pc:sldMkLst>
          <pc:docMk/>
          <pc:sldMk cId="2914548811" sldId="302"/>
        </pc:sldMkLst>
        <pc:spChg chg="add del">
          <ac:chgData name="moyuyang" userId="b0ca8a41-fbf8-48c3-a5be-ea69a6eb01a8" providerId="ADAL" clId="{689DA3A3-2C09-4569-AF0C-81656042AB59}" dt="2024-06-14T15:36:06.159" v="213"/>
          <ac:spMkLst>
            <pc:docMk/>
            <pc:sldMk cId="2914548811" sldId="302"/>
            <ac:spMk id="2" creationId="{EEE86909-E6EE-4A00-B53B-393A266BD6F1}"/>
          </ac:spMkLst>
        </pc:spChg>
        <pc:spChg chg="add del">
          <ac:chgData name="moyuyang" userId="b0ca8a41-fbf8-48c3-a5be-ea69a6eb01a8" providerId="ADAL" clId="{689DA3A3-2C09-4569-AF0C-81656042AB59}" dt="2024-06-14T15:36:08.045" v="215"/>
          <ac:spMkLst>
            <pc:docMk/>
            <pc:sldMk cId="2914548811" sldId="302"/>
            <ac:spMk id="4" creationId="{BB16E2B8-917C-4824-B461-8A407639AC8D}"/>
          </ac:spMkLst>
        </pc:spChg>
        <pc:spChg chg="add del">
          <ac:chgData name="moyuyang" userId="b0ca8a41-fbf8-48c3-a5be-ea69a6eb01a8" providerId="ADAL" clId="{689DA3A3-2C09-4569-AF0C-81656042AB59}" dt="2024-06-14T15:36:09.718" v="217"/>
          <ac:spMkLst>
            <pc:docMk/>
            <pc:sldMk cId="2914548811" sldId="302"/>
            <ac:spMk id="6" creationId="{F44652A2-3737-4235-970E-F62693A2208C}"/>
          </ac:spMkLst>
        </pc:spChg>
        <pc:spChg chg="add del">
          <ac:chgData name="moyuyang" userId="b0ca8a41-fbf8-48c3-a5be-ea69a6eb01a8" providerId="ADAL" clId="{689DA3A3-2C09-4569-AF0C-81656042AB59}" dt="2024-06-14T15:36:14.251" v="219"/>
          <ac:spMkLst>
            <pc:docMk/>
            <pc:sldMk cId="2914548811" sldId="302"/>
            <ac:spMk id="7" creationId="{2583CDC7-E859-492D-B433-8F35BF9A4070}"/>
          </ac:spMkLst>
        </pc:spChg>
        <pc:spChg chg="add mod">
          <ac:chgData name="moyuyang" userId="b0ca8a41-fbf8-48c3-a5be-ea69a6eb01a8" providerId="ADAL" clId="{689DA3A3-2C09-4569-AF0C-81656042AB59}" dt="2024-06-14T15:39:32.505" v="291" actId="2711"/>
          <ac:spMkLst>
            <pc:docMk/>
            <pc:sldMk cId="2914548811" sldId="302"/>
            <ac:spMk id="13" creationId="{8E5A2A21-1EBA-44AE-B057-AC23AB4AEE27}"/>
          </ac:spMkLst>
        </pc:spChg>
        <pc:spChg chg="mod">
          <ac:chgData name="moyuyang" userId="b0ca8a41-fbf8-48c3-a5be-ea69a6eb01a8" providerId="ADAL" clId="{689DA3A3-2C09-4569-AF0C-81656042AB59}" dt="2024-06-14T15:39:32.505" v="291" actId="2711"/>
          <ac:spMkLst>
            <pc:docMk/>
            <pc:sldMk cId="2914548811" sldId="302"/>
            <ac:spMk id="38" creationId="{00000000-0000-0000-0000-000000000000}"/>
          </ac:spMkLst>
        </pc:spChg>
        <pc:spChg chg="mod">
          <ac:chgData name="moyuyang" userId="b0ca8a41-fbf8-48c3-a5be-ea69a6eb01a8" providerId="ADAL" clId="{689DA3A3-2C09-4569-AF0C-81656042AB59}" dt="2024-06-14T15:39:32.505" v="291" actId="2711"/>
          <ac:spMkLst>
            <pc:docMk/>
            <pc:sldMk cId="2914548811" sldId="302"/>
            <ac:spMk id="39" creationId="{00000000-0000-0000-0000-000000000000}"/>
          </ac:spMkLst>
        </pc:spChg>
        <pc:spChg chg="mod">
          <ac:chgData name="moyuyang" userId="b0ca8a41-fbf8-48c3-a5be-ea69a6eb01a8" providerId="ADAL" clId="{689DA3A3-2C09-4569-AF0C-81656042AB59}" dt="2024-06-14T15:39:32.505" v="291" actId="2711"/>
          <ac:spMkLst>
            <pc:docMk/>
            <pc:sldMk cId="2914548811" sldId="302"/>
            <ac:spMk id="40" creationId="{00000000-0000-0000-0000-000000000000}"/>
          </ac:spMkLst>
        </pc:spChg>
        <pc:picChg chg="mod">
          <ac:chgData name="moyuyang" userId="b0ca8a41-fbf8-48c3-a5be-ea69a6eb01a8" providerId="ADAL" clId="{689DA3A3-2C09-4569-AF0C-81656042AB59}" dt="2024-06-14T15:39:32.505" v="291" actId="2711"/>
          <ac:picMkLst>
            <pc:docMk/>
            <pc:sldMk cId="2914548811" sldId="302"/>
            <ac:picMk id="3" creationId="{00000000-0000-0000-0000-000000000000}"/>
          </ac:picMkLst>
        </pc:picChg>
        <pc:picChg chg="del">
          <ac:chgData name="moyuyang" userId="b0ca8a41-fbf8-48c3-a5be-ea69a6eb01a8" providerId="ADAL" clId="{689DA3A3-2C09-4569-AF0C-81656042AB59}" dt="2024-06-14T15:36:04.844" v="211" actId="478"/>
          <ac:picMkLst>
            <pc:docMk/>
            <pc:sldMk cId="2914548811" sldId="302"/>
            <ac:picMk id="5" creationId="{D5816F01-0F7B-4F1C-B87C-6509A64907A4}"/>
          </ac:picMkLst>
        </pc:picChg>
        <pc:picChg chg="add mod">
          <ac:chgData name="moyuyang" userId="b0ca8a41-fbf8-48c3-a5be-ea69a6eb01a8" providerId="ADAL" clId="{689DA3A3-2C09-4569-AF0C-81656042AB59}" dt="2024-06-14T15:39:32.505" v="291" actId="2711"/>
          <ac:picMkLst>
            <pc:docMk/>
            <pc:sldMk cId="2914548811" sldId="302"/>
            <ac:picMk id="14" creationId="{0FD5E8FF-8EF0-4F1A-BDA0-F9507393364C}"/>
          </ac:picMkLst>
        </pc:picChg>
        <pc:picChg chg="add mod">
          <ac:chgData name="moyuyang" userId="b0ca8a41-fbf8-48c3-a5be-ea69a6eb01a8" providerId="ADAL" clId="{689DA3A3-2C09-4569-AF0C-81656042AB59}" dt="2024-06-14T15:39:32.505" v="291" actId="2711"/>
          <ac:picMkLst>
            <pc:docMk/>
            <pc:sldMk cId="2914548811" sldId="302"/>
            <ac:picMk id="15" creationId="{C1ED8E69-0F66-4C62-B701-18CAE1701F04}"/>
          </ac:picMkLst>
        </pc:picChg>
        <pc:picChg chg="mod">
          <ac:chgData name="moyuyang" userId="b0ca8a41-fbf8-48c3-a5be-ea69a6eb01a8" providerId="ADAL" clId="{689DA3A3-2C09-4569-AF0C-81656042AB59}" dt="2024-06-14T15:39:32.505" v="291" actId="2711"/>
          <ac:picMkLst>
            <pc:docMk/>
            <pc:sldMk cId="2914548811" sldId="302"/>
            <ac:picMk id="41" creationId="{00000000-0000-0000-0000-000000000000}"/>
          </ac:picMkLst>
        </pc:picChg>
      </pc:sldChg>
      <pc:sldChg chg="add del ord">
        <pc:chgData name="moyuyang" userId="b0ca8a41-fbf8-48c3-a5be-ea69a6eb01a8" providerId="ADAL" clId="{689DA3A3-2C09-4569-AF0C-81656042AB59}" dt="2024-06-14T15:32:40.631" v="112" actId="47"/>
        <pc:sldMkLst>
          <pc:docMk/>
          <pc:sldMk cId="3674291136" sldId="302"/>
        </pc:sldMkLst>
      </pc:sldChg>
      <pc:sldChg chg="add del ord">
        <pc:chgData name="moyuyang" userId="b0ca8a41-fbf8-48c3-a5be-ea69a6eb01a8" providerId="ADAL" clId="{689DA3A3-2C09-4569-AF0C-81656042AB59}" dt="2024-06-14T15:32:41.292" v="113" actId="47"/>
        <pc:sldMkLst>
          <pc:docMk/>
          <pc:sldMk cId="699202396" sldId="303"/>
        </pc:sldMkLst>
      </pc:sldChg>
      <pc:sldChg chg="addSp delSp modSp add mod ord">
        <pc:chgData name="moyuyang" userId="b0ca8a41-fbf8-48c3-a5be-ea69a6eb01a8" providerId="ADAL" clId="{689DA3A3-2C09-4569-AF0C-81656042AB59}" dt="2024-06-14T15:39:25.167" v="289" actId="2711"/>
        <pc:sldMkLst>
          <pc:docMk/>
          <pc:sldMk cId="3767694799" sldId="303"/>
        </pc:sldMkLst>
        <pc:spChg chg="add del">
          <ac:chgData name="moyuyang" userId="b0ca8a41-fbf8-48c3-a5be-ea69a6eb01a8" providerId="ADAL" clId="{689DA3A3-2C09-4569-AF0C-81656042AB59}" dt="2024-06-14T15:39:00.930" v="279"/>
          <ac:spMkLst>
            <pc:docMk/>
            <pc:sldMk cId="3767694799" sldId="303"/>
            <ac:spMk id="2" creationId="{1EB23BA4-3C5A-4818-843A-110899BF57DF}"/>
          </ac:spMkLst>
        </pc:spChg>
        <pc:spChg chg="add mod">
          <ac:chgData name="moyuyang" userId="b0ca8a41-fbf8-48c3-a5be-ea69a6eb01a8" providerId="ADAL" clId="{689DA3A3-2C09-4569-AF0C-81656042AB59}" dt="2024-06-14T15:39:25.167" v="289" actId="2711"/>
          <ac:spMkLst>
            <pc:docMk/>
            <pc:sldMk cId="3767694799" sldId="303"/>
            <ac:spMk id="10" creationId="{DD8826D5-3633-461E-AEBE-9419088111F5}"/>
          </ac:spMkLst>
        </pc:spChg>
        <pc:spChg chg="mod">
          <ac:chgData name="moyuyang" userId="b0ca8a41-fbf8-48c3-a5be-ea69a6eb01a8" providerId="ADAL" clId="{689DA3A3-2C09-4569-AF0C-81656042AB59}" dt="2024-06-14T15:39:25.167" v="289" actId="2711"/>
          <ac:spMkLst>
            <pc:docMk/>
            <pc:sldMk cId="3767694799" sldId="303"/>
            <ac:spMk id="38" creationId="{00000000-0000-0000-0000-000000000000}"/>
          </ac:spMkLst>
        </pc:spChg>
        <pc:spChg chg="mod">
          <ac:chgData name="moyuyang" userId="b0ca8a41-fbf8-48c3-a5be-ea69a6eb01a8" providerId="ADAL" clId="{689DA3A3-2C09-4569-AF0C-81656042AB59}" dt="2024-06-14T15:39:25.167" v="289" actId="2711"/>
          <ac:spMkLst>
            <pc:docMk/>
            <pc:sldMk cId="3767694799" sldId="303"/>
            <ac:spMk id="39" creationId="{00000000-0000-0000-0000-000000000000}"/>
          </ac:spMkLst>
        </pc:spChg>
        <pc:spChg chg="mod">
          <ac:chgData name="moyuyang" userId="b0ca8a41-fbf8-48c3-a5be-ea69a6eb01a8" providerId="ADAL" clId="{689DA3A3-2C09-4569-AF0C-81656042AB59}" dt="2024-06-14T15:39:25.167" v="289" actId="2711"/>
          <ac:spMkLst>
            <pc:docMk/>
            <pc:sldMk cId="3767694799" sldId="303"/>
            <ac:spMk id="40" creationId="{00000000-0000-0000-0000-000000000000}"/>
          </ac:spMkLst>
        </pc:spChg>
        <pc:picChg chg="mod">
          <ac:chgData name="moyuyang" userId="b0ca8a41-fbf8-48c3-a5be-ea69a6eb01a8" providerId="ADAL" clId="{689DA3A3-2C09-4569-AF0C-81656042AB59}" dt="2024-06-14T15:39:25.167" v="289" actId="2711"/>
          <ac:picMkLst>
            <pc:docMk/>
            <pc:sldMk cId="3767694799" sldId="303"/>
            <ac:picMk id="3" creationId="{00000000-0000-0000-0000-000000000000}"/>
          </ac:picMkLst>
        </pc:picChg>
        <pc:picChg chg="del">
          <ac:chgData name="moyuyang" userId="b0ca8a41-fbf8-48c3-a5be-ea69a6eb01a8" providerId="ADAL" clId="{689DA3A3-2C09-4569-AF0C-81656042AB59}" dt="2024-06-14T15:38:58.993" v="277" actId="478"/>
          <ac:picMkLst>
            <pc:docMk/>
            <pc:sldMk cId="3767694799" sldId="303"/>
            <ac:picMk id="5" creationId="{D5816F01-0F7B-4F1C-B87C-6509A64907A4}"/>
          </ac:picMkLst>
        </pc:picChg>
        <pc:picChg chg="add mod">
          <ac:chgData name="moyuyang" userId="b0ca8a41-fbf8-48c3-a5be-ea69a6eb01a8" providerId="ADAL" clId="{689DA3A3-2C09-4569-AF0C-81656042AB59}" dt="2024-06-14T15:39:25.167" v="289" actId="2711"/>
          <ac:picMkLst>
            <pc:docMk/>
            <pc:sldMk cId="3767694799" sldId="303"/>
            <ac:picMk id="11" creationId="{A5E72D06-2DDF-49D7-9167-2423EA349B7F}"/>
          </ac:picMkLst>
        </pc:picChg>
        <pc:picChg chg="mod">
          <ac:chgData name="moyuyang" userId="b0ca8a41-fbf8-48c3-a5be-ea69a6eb01a8" providerId="ADAL" clId="{689DA3A3-2C09-4569-AF0C-81656042AB59}" dt="2024-06-14T15:39:25.167" v="289" actId="2711"/>
          <ac:picMkLst>
            <pc:docMk/>
            <pc:sldMk cId="3767694799" sldId="303"/>
            <ac:picMk id="41" creationId="{00000000-0000-0000-0000-000000000000}"/>
          </ac:picMkLst>
        </pc:picChg>
      </pc:sldChg>
      <pc:sldChg chg="addSp delSp modSp add mod">
        <pc:chgData name="moyuyang" userId="b0ca8a41-fbf8-48c3-a5be-ea69a6eb01a8" providerId="ADAL" clId="{689DA3A3-2C09-4569-AF0C-81656042AB59}" dt="2024-06-14T15:39:28.515" v="290" actId="2711"/>
        <pc:sldMkLst>
          <pc:docMk/>
          <pc:sldMk cId="1350153738" sldId="304"/>
        </pc:sldMkLst>
        <pc:spChg chg="add del">
          <ac:chgData name="moyuyang" userId="b0ca8a41-fbf8-48c3-a5be-ea69a6eb01a8" providerId="ADAL" clId="{689DA3A3-2C09-4569-AF0C-81656042AB59}" dt="2024-06-14T15:38:18.222" v="259"/>
          <ac:spMkLst>
            <pc:docMk/>
            <pc:sldMk cId="1350153738" sldId="304"/>
            <ac:spMk id="2" creationId="{88798BCB-4D24-4472-8432-58344EB4762C}"/>
          </ac:spMkLst>
        </pc:spChg>
        <pc:spChg chg="add del">
          <ac:chgData name="moyuyang" userId="b0ca8a41-fbf8-48c3-a5be-ea69a6eb01a8" providerId="ADAL" clId="{689DA3A3-2C09-4569-AF0C-81656042AB59}" dt="2024-06-14T15:38:19.448" v="261"/>
          <ac:spMkLst>
            <pc:docMk/>
            <pc:sldMk cId="1350153738" sldId="304"/>
            <ac:spMk id="4" creationId="{8921AF14-F2DE-4546-8832-5E035C9B2A47}"/>
          </ac:spMkLst>
        </pc:spChg>
        <pc:spChg chg="add mod">
          <ac:chgData name="moyuyang" userId="b0ca8a41-fbf8-48c3-a5be-ea69a6eb01a8" providerId="ADAL" clId="{689DA3A3-2C09-4569-AF0C-81656042AB59}" dt="2024-06-14T15:39:28.515" v="290" actId="2711"/>
          <ac:spMkLst>
            <pc:docMk/>
            <pc:sldMk cId="1350153738" sldId="304"/>
            <ac:spMk id="11" creationId="{296A1026-6CC4-420B-8DE8-16B23B8B5009}"/>
          </ac:spMkLst>
        </pc:spChg>
        <pc:spChg chg="mod">
          <ac:chgData name="moyuyang" userId="b0ca8a41-fbf8-48c3-a5be-ea69a6eb01a8" providerId="ADAL" clId="{689DA3A3-2C09-4569-AF0C-81656042AB59}" dt="2024-06-14T15:39:28.515" v="290" actId="2711"/>
          <ac:spMkLst>
            <pc:docMk/>
            <pc:sldMk cId="1350153738" sldId="304"/>
            <ac:spMk id="38" creationId="{00000000-0000-0000-0000-000000000000}"/>
          </ac:spMkLst>
        </pc:spChg>
        <pc:spChg chg="mod">
          <ac:chgData name="moyuyang" userId="b0ca8a41-fbf8-48c3-a5be-ea69a6eb01a8" providerId="ADAL" clId="{689DA3A3-2C09-4569-AF0C-81656042AB59}" dt="2024-06-14T15:39:28.515" v="290" actId="2711"/>
          <ac:spMkLst>
            <pc:docMk/>
            <pc:sldMk cId="1350153738" sldId="304"/>
            <ac:spMk id="39" creationId="{00000000-0000-0000-0000-000000000000}"/>
          </ac:spMkLst>
        </pc:spChg>
        <pc:spChg chg="mod">
          <ac:chgData name="moyuyang" userId="b0ca8a41-fbf8-48c3-a5be-ea69a6eb01a8" providerId="ADAL" clId="{689DA3A3-2C09-4569-AF0C-81656042AB59}" dt="2024-06-14T15:39:28.515" v="290" actId="2711"/>
          <ac:spMkLst>
            <pc:docMk/>
            <pc:sldMk cId="1350153738" sldId="304"/>
            <ac:spMk id="40" creationId="{00000000-0000-0000-0000-000000000000}"/>
          </ac:spMkLst>
        </pc:spChg>
        <pc:picChg chg="mod">
          <ac:chgData name="moyuyang" userId="b0ca8a41-fbf8-48c3-a5be-ea69a6eb01a8" providerId="ADAL" clId="{689DA3A3-2C09-4569-AF0C-81656042AB59}" dt="2024-06-14T15:39:28.515" v="290" actId="2711"/>
          <ac:picMkLst>
            <pc:docMk/>
            <pc:sldMk cId="1350153738" sldId="304"/>
            <ac:picMk id="3" creationId="{00000000-0000-0000-0000-000000000000}"/>
          </ac:picMkLst>
        </pc:picChg>
        <pc:picChg chg="del">
          <ac:chgData name="moyuyang" userId="b0ca8a41-fbf8-48c3-a5be-ea69a6eb01a8" providerId="ADAL" clId="{689DA3A3-2C09-4569-AF0C-81656042AB59}" dt="2024-06-14T15:38:17.190" v="257" actId="478"/>
          <ac:picMkLst>
            <pc:docMk/>
            <pc:sldMk cId="1350153738" sldId="304"/>
            <ac:picMk id="5" creationId="{D5816F01-0F7B-4F1C-B87C-6509A64907A4}"/>
          </ac:picMkLst>
        </pc:picChg>
        <pc:picChg chg="add mod">
          <ac:chgData name="moyuyang" userId="b0ca8a41-fbf8-48c3-a5be-ea69a6eb01a8" providerId="ADAL" clId="{689DA3A3-2C09-4569-AF0C-81656042AB59}" dt="2024-06-14T15:39:28.515" v="290" actId="2711"/>
          <ac:picMkLst>
            <pc:docMk/>
            <pc:sldMk cId="1350153738" sldId="304"/>
            <ac:picMk id="12" creationId="{0E433F09-F831-4A02-8828-8FA99ADC7573}"/>
          </ac:picMkLst>
        </pc:picChg>
        <pc:picChg chg="mod">
          <ac:chgData name="moyuyang" userId="b0ca8a41-fbf8-48c3-a5be-ea69a6eb01a8" providerId="ADAL" clId="{689DA3A3-2C09-4569-AF0C-81656042AB59}" dt="2024-06-14T15:39:28.515" v="290" actId="2711"/>
          <ac:picMkLst>
            <pc:docMk/>
            <pc:sldMk cId="1350153738" sldId="304"/>
            <ac:picMk id="41"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DB5479-2977-4D5C-826F-7E7771B2D4C5}" type="datetimeFigureOut">
              <a:rPr lang="zh-CN" altLang="en-US" smtClean="0"/>
              <a:t>2024/6/14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5165E8-1D69-4778-90F4-7E53ED30E50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FE74B6-F93C-4D90-BE1A-7EFEDB35C0D4}" type="slidenum">
              <a:rPr lang="zh-CN" altLang="en-US" smtClean="0"/>
              <a:t>4</a:t>
            </a:fld>
            <a:endParaRPr lang="zh-CN" altLang="en-US"/>
          </a:p>
        </p:txBody>
      </p:sp>
    </p:spTree>
    <p:extLst>
      <p:ext uri="{BB962C8B-B14F-4D97-AF65-F5344CB8AC3E}">
        <p14:creationId xmlns:p14="http://schemas.microsoft.com/office/powerpoint/2010/main" val="36302897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FE74B6-F93C-4D90-BE1A-7EFEDB35C0D4}" type="slidenum">
              <a:rPr lang="zh-CN" altLang="en-US" smtClean="0"/>
              <a:t>15</a:t>
            </a:fld>
            <a:endParaRPr lang="zh-CN" altLang="en-US"/>
          </a:p>
        </p:txBody>
      </p:sp>
    </p:spTree>
    <p:extLst>
      <p:ext uri="{BB962C8B-B14F-4D97-AF65-F5344CB8AC3E}">
        <p14:creationId xmlns:p14="http://schemas.microsoft.com/office/powerpoint/2010/main" val="995052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FE74B6-F93C-4D90-BE1A-7EFEDB35C0D4}" type="slidenum">
              <a:rPr lang="zh-CN" altLang="en-US" smtClean="0"/>
              <a:t>17</a:t>
            </a:fld>
            <a:endParaRPr lang="zh-CN" altLang="en-US"/>
          </a:p>
        </p:txBody>
      </p:sp>
    </p:spTree>
    <p:extLst>
      <p:ext uri="{BB962C8B-B14F-4D97-AF65-F5344CB8AC3E}">
        <p14:creationId xmlns:p14="http://schemas.microsoft.com/office/powerpoint/2010/main" val="3858081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FE74B6-F93C-4D90-BE1A-7EFEDB35C0D4}" type="slidenum">
              <a:rPr lang="zh-CN" altLang="en-US" smtClean="0"/>
              <a:t>18</a:t>
            </a:fld>
            <a:endParaRPr lang="zh-CN" altLang="en-US"/>
          </a:p>
        </p:txBody>
      </p:sp>
    </p:spTree>
    <p:extLst>
      <p:ext uri="{BB962C8B-B14F-4D97-AF65-F5344CB8AC3E}">
        <p14:creationId xmlns:p14="http://schemas.microsoft.com/office/powerpoint/2010/main" val="987973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FE74B6-F93C-4D90-BE1A-7EFEDB35C0D4}" type="slidenum">
              <a:rPr lang="zh-CN" altLang="en-US" smtClean="0"/>
              <a:t>19</a:t>
            </a:fld>
            <a:endParaRPr lang="zh-CN" altLang="en-US"/>
          </a:p>
        </p:txBody>
      </p:sp>
    </p:spTree>
    <p:extLst>
      <p:ext uri="{BB962C8B-B14F-4D97-AF65-F5344CB8AC3E}">
        <p14:creationId xmlns:p14="http://schemas.microsoft.com/office/powerpoint/2010/main" val="12497807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FE74B6-F93C-4D90-BE1A-7EFEDB35C0D4}" type="slidenum">
              <a:rPr lang="zh-CN" altLang="en-US" smtClean="0"/>
              <a:t>21</a:t>
            </a:fld>
            <a:endParaRPr lang="zh-CN" altLang="en-US"/>
          </a:p>
        </p:txBody>
      </p:sp>
    </p:spTree>
    <p:extLst>
      <p:ext uri="{BB962C8B-B14F-4D97-AF65-F5344CB8AC3E}">
        <p14:creationId xmlns:p14="http://schemas.microsoft.com/office/powerpoint/2010/main" val="3691048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FE74B6-F93C-4D90-BE1A-7EFEDB35C0D4}" type="slidenum">
              <a:rPr lang="zh-CN" altLang="en-US" smtClean="0"/>
              <a:t>22</a:t>
            </a:fld>
            <a:endParaRPr lang="zh-CN" altLang="en-US"/>
          </a:p>
        </p:txBody>
      </p:sp>
    </p:spTree>
    <p:extLst>
      <p:ext uri="{BB962C8B-B14F-4D97-AF65-F5344CB8AC3E}">
        <p14:creationId xmlns:p14="http://schemas.microsoft.com/office/powerpoint/2010/main" val="7654335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FE74B6-F93C-4D90-BE1A-7EFEDB35C0D4}" type="slidenum">
              <a:rPr lang="zh-CN" altLang="en-US" smtClean="0"/>
              <a:t>23</a:t>
            </a:fld>
            <a:endParaRPr lang="zh-CN" altLang="en-US"/>
          </a:p>
        </p:txBody>
      </p:sp>
    </p:spTree>
    <p:extLst>
      <p:ext uri="{BB962C8B-B14F-4D97-AF65-F5344CB8AC3E}">
        <p14:creationId xmlns:p14="http://schemas.microsoft.com/office/powerpoint/2010/main" val="2550375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FE74B6-F93C-4D90-BE1A-7EFEDB35C0D4}" type="slidenum">
              <a:rPr lang="zh-CN" altLang="en-US" smtClean="0"/>
              <a:t>24</a:t>
            </a:fld>
            <a:endParaRPr lang="zh-CN" altLang="en-US"/>
          </a:p>
        </p:txBody>
      </p:sp>
    </p:spTree>
    <p:extLst>
      <p:ext uri="{BB962C8B-B14F-4D97-AF65-F5344CB8AC3E}">
        <p14:creationId xmlns:p14="http://schemas.microsoft.com/office/powerpoint/2010/main" val="23950289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FE74B6-F93C-4D90-BE1A-7EFEDB35C0D4}" type="slidenum">
              <a:rPr lang="zh-CN" altLang="en-US" smtClean="0"/>
              <a:t>25</a:t>
            </a:fld>
            <a:endParaRPr lang="zh-CN" altLang="en-US"/>
          </a:p>
        </p:txBody>
      </p:sp>
    </p:spTree>
    <p:extLst>
      <p:ext uri="{BB962C8B-B14F-4D97-AF65-F5344CB8AC3E}">
        <p14:creationId xmlns:p14="http://schemas.microsoft.com/office/powerpoint/2010/main" val="29902336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FE74B6-F93C-4D90-BE1A-7EFEDB35C0D4}" type="slidenum">
              <a:rPr lang="zh-CN" altLang="en-US" smtClean="0"/>
              <a:t>26</a:t>
            </a:fld>
            <a:endParaRPr lang="zh-CN" altLang="en-US"/>
          </a:p>
        </p:txBody>
      </p:sp>
    </p:spTree>
    <p:extLst>
      <p:ext uri="{BB962C8B-B14F-4D97-AF65-F5344CB8AC3E}">
        <p14:creationId xmlns:p14="http://schemas.microsoft.com/office/powerpoint/2010/main" val="2681210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FE74B6-F93C-4D90-BE1A-7EFEDB35C0D4}" type="slidenum">
              <a:rPr lang="zh-CN" altLang="en-US" smtClean="0"/>
              <a:t>6</a:t>
            </a:fld>
            <a:endParaRPr lang="zh-CN" altLang="en-US"/>
          </a:p>
        </p:txBody>
      </p:sp>
    </p:spTree>
    <p:extLst>
      <p:ext uri="{BB962C8B-B14F-4D97-AF65-F5344CB8AC3E}">
        <p14:creationId xmlns:p14="http://schemas.microsoft.com/office/powerpoint/2010/main" val="31389796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FE74B6-F93C-4D90-BE1A-7EFEDB35C0D4}" type="slidenum">
              <a:rPr lang="zh-CN" altLang="en-US" smtClean="0"/>
              <a:t>27</a:t>
            </a:fld>
            <a:endParaRPr lang="zh-CN" altLang="en-US"/>
          </a:p>
        </p:txBody>
      </p:sp>
    </p:spTree>
    <p:extLst>
      <p:ext uri="{BB962C8B-B14F-4D97-AF65-F5344CB8AC3E}">
        <p14:creationId xmlns:p14="http://schemas.microsoft.com/office/powerpoint/2010/main" val="40966228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FE74B6-F93C-4D90-BE1A-7EFEDB35C0D4}" type="slidenum">
              <a:rPr lang="zh-CN" altLang="en-US" smtClean="0"/>
              <a:t>29</a:t>
            </a:fld>
            <a:endParaRPr lang="zh-CN" altLang="en-US"/>
          </a:p>
        </p:txBody>
      </p:sp>
    </p:spTree>
    <p:extLst>
      <p:ext uri="{BB962C8B-B14F-4D97-AF65-F5344CB8AC3E}">
        <p14:creationId xmlns:p14="http://schemas.microsoft.com/office/powerpoint/2010/main" val="12193624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FE74B6-F93C-4D90-BE1A-7EFEDB35C0D4}" type="slidenum">
              <a:rPr lang="zh-CN" altLang="en-US" smtClean="0"/>
              <a:t>30</a:t>
            </a:fld>
            <a:endParaRPr lang="zh-CN" altLang="en-US"/>
          </a:p>
        </p:txBody>
      </p:sp>
    </p:spTree>
    <p:extLst>
      <p:ext uri="{BB962C8B-B14F-4D97-AF65-F5344CB8AC3E}">
        <p14:creationId xmlns:p14="http://schemas.microsoft.com/office/powerpoint/2010/main" val="27820341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FE74B6-F93C-4D90-BE1A-7EFEDB35C0D4}" type="slidenum">
              <a:rPr lang="zh-CN" altLang="en-US" smtClean="0"/>
              <a:t>31</a:t>
            </a:fld>
            <a:endParaRPr lang="zh-CN" altLang="en-US"/>
          </a:p>
        </p:txBody>
      </p:sp>
    </p:spTree>
    <p:extLst>
      <p:ext uri="{BB962C8B-B14F-4D97-AF65-F5344CB8AC3E}">
        <p14:creationId xmlns:p14="http://schemas.microsoft.com/office/powerpoint/2010/main" val="2648032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FE74B6-F93C-4D90-BE1A-7EFEDB35C0D4}" type="slidenum">
              <a:rPr lang="zh-CN" altLang="en-US" smtClean="0"/>
              <a:t>32</a:t>
            </a:fld>
            <a:endParaRPr lang="zh-CN" altLang="en-US"/>
          </a:p>
        </p:txBody>
      </p:sp>
    </p:spTree>
    <p:extLst>
      <p:ext uri="{BB962C8B-B14F-4D97-AF65-F5344CB8AC3E}">
        <p14:creationId xmlns:p14="http://schemas.microsoft.com/office/powerpoint/2010/main" val="29136004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FE74B6-F93C-4D90-BE1A-7EFEDB35C0D4}" type="slidenum">
              <a:rPr lang="zh-CN" altLang="en-US" smtClean="0"/>
              <a:t>33</a:t>
            </a:fld>
            <a:endParaRPr lang="zh-CN" altLang="en-US"/>
          </a:p>
        </p:txBody>
      </p:sp>
    </p:spTree>
    <p:extLst>
      <p:ext uri="{BB962C8B-B14F-4D97-AF65-F5344CB8AC3E}">
        <p14:creationId xmlns:p14="http://schemas.microsoft.com/office/powerpoint/2010/main" val="40452662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FE74B6-F93C-4D90-BE1A-7EFEDB35C0D4}" type="slidenum">
              <a:rPr lang="zh-CN" altLang="en-US" smtClean="0"/>
              <a:t>34</a:t>
            </a:fld>
            <a:endParaRPr lang="zh-CN" altLang="en-US"/>
          </a:p>
        </p:txBody>
      </p:sp>
    </p:spTree>
    <p:extLst>
      <p:ext uri="{BB962C8B-B14F-4D97-AF65-F5344CB8AC3E}">
        <p14:creationId xmlns:p14="http://schemas.microsoft.com/office/powerpoint/2010/main" val="15869509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FE74B6-F93C-4D90-BE1A-7EFEDB35C0D4}" type="slidenum">
              <a:rPr lang="zh-CN" altLang="en-US" smtClean="0"/>
              <a:t>35</a:t>
            </a:fld>
            <a:endParaRPr lang="zh-CN" altLang="en-US"/>
          </a:p>
        </p:txBody>
      </p:sp>
    </p:spTree>
    <p:extLst>
      <p:ext uri="{BB962C8B-B14F-4D97-AF65-F5344CB8AC3E}">
        <p14:creationId xmlns:p14="http://schemas.microsoft.com/office/powerpoint/2010/main" val="3173633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FE74B6-F93C-4D90-BE1A-7EFEDB35C0D4}" type="slidenum">
              <a:rPr lang="zh-CN" altLang="en-US" smtClean="0"/>
              <a:t>7</a:t>
            </a:fld>
            <a:endParaRPr lang="zh-CN" altLang="en-US"/>
          </a:p>
        </p:txBody>
      </p:sp>
    </p:spTree>
    <p:extLst>
      <p:ext uri="{BB962C8B-B14F-4D97-AF65-F5344CB8AC3E}">
        <p14:creationId xmlns:p14="http://schemas.microsoft.com/office/powerpoint/2010/main" val="2205468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FE74B6-F93C-4D90-BE1A-7EFEDB35C0D4}" type="slidenum">
              <a:rPr lang="zh-CN" altLang="en-US" smtClean="0"/>
              <a:t>8</a:t>
            </a:fld>
            <a:endParaRPr lang="zh-CN" altLang="en-US"/>
          </a:p>
        </p:txBody>
      </p:sp>
    </p:spTree>
    <p:extLst>
      <p:ext uri="{BB962C8B-B14F-4D97-AF65-F5344CB8AC3E}">
        <p14:creationId xmlns:p14="http://schemas.microsoft.com/office/powerpoint/2010/main" val="2100711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FE74B6-F93C-4D90-BE1A-7EFEDB35C0D4}" type="slidenum">
              <a:rPr lang="zh-CN" altLang="en-US" smtClean="0"/>
              <a:t>9</a:t>
            </a:fld>
            <a:endParaRPr lang="zh-CN" altLang="en-US"/>
          </a:p>
        </p:txBody>
      </p:sp>
    </p:spTree>
    <p:extLst>
      <p:ext uri="{BB962C8B-B14F-4D97-AF65-F5344CB8AC3E}">
        <p14:creationId xmlns:p14="http://schemas.microsoft.com/office/powerpoint/2010/main" val="1175606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FE74B6-F93C-4D90-BE1A-7EFEDB35C0D4}" type="slidenum">
              <a:rPr lang="zh-CN" altLang="en-US" smtClean="0"/>
              <a:t>11</a:t>
            </a:fld>
            <a:endParaRPr lang="zh-CN" altLang="en-US"/>
          </a:p>
        </p:txBody>
      </p:sp>
    </p:spTree>
    <p:extLst>
      <p:ext uri="{BB962C8B-B14F-4D97-AF65-F5344CB8AC3E}">
        <p14:creationId xmlns:p14="http://schemas.microsoft.com/office/powerpoint/2010/main" val="1812092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FE74B6-F93C-4D90-BE1A-7EFEDB35C0D4}" type="slidenum">
              <a:rPr lang="zh-CN" altLang="en-US" smtClean="0"/>
              <a:t>12</a:t>
            </a:fld>
            <a:endParaRPr lang="zh-CN" altLang="en-US"/>
          </a:p>
        </p:txBody>
      </p:sp>
    </p:spTree>
    <p:extLst>
      <p:ext uri="{BB962C8B-B14F-4D97-AF65-F5344CB8AC3E}">
        <p14:creationId xmlns:p14="http://schemas.microsoft.com/office/powerpoint/2010/main" val="46297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FE74B6-F93C-4D90-BE1A-7EFEDB35C0D4}" type="slidenum">
              <a:rPr lang="zh-CN" altLang="en-US" smtClean="0"/>
              <a:t>13</a:t>
            </a:fld>
            <a:endParaRPr lang="zh-CN" altLang="en-US"/>
          </a:p>
        </p:txBody>
      </p:sp>
    </p:spTree>
    <p:extLst>
      <p:ext uri="{BB962C8B-B14F-4D97-AF65-F5344CB8AC3E}">
        <p14:creationId xmlns:p14="http://schemas.microsoft.com/office/powerpoint/2010/main" val="980429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FE74B6-F93C-4D90-BE1A-7EFEDB35C0D4}" type="slidenum">
              <a:rPr lang="zh-CN" altLang="en-US" smtClean="0"/>
              <a:t>14</a:t>
            </a:fld>
            <a:endParaRPr lang="zh-CN" altLang="en-US"/>
          </a:p>
        </p:txBody>
      </p:sp>
    </p:spTree>
    <p:extLst>
      <p:ext uri="{BB962C8B-B14F-4D97-AF65-F5344CB8AC3E}">
        <p14:creationId xmlns:p14="http://schemas.microsoft.com/office/powerpoint/2010/main" val="3366629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FF82875-82EA-45E7-8892-834CAF63F9D4}" type="datetimeFigureOut">
              <a:rPr lang="zh-CN" altLang="en-US" smtClean="0"/>
              <a:t>2024/6/14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4FDACB-E7A1-4581-963C-670129B224C5}"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FF82875-82EA-45E7-8892-834CAF63F9D4}" type="datetimeFigureOut">
              <a:rPr lang="zh-CN" altLang="en-US" smtClean="0"/>
              <a:t>2024/6/14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4FDACB-E7A1-4581-963C-670129B224C5}"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FF82875-82EA-45E7-8892-834CAF63F9D4}" type="datetimeFigureOut">
              <a:rPr lang="zh-CN" altLang="en-US" smtClean="0"/>
              <a:t>2024/6/14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4FDACB-E7A1-4581-963C-670129B224C5}"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7" name="图片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793"/>
            <a:ext cx="12192000" cy="5170727"/>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603" y="5936039"/>
            <a:ext cx="1089909" cy="379335"/>
          </a:xfrm>
          <a:prstGeom prst="rect">
            <a:avLst/>
          </a:prstGeom>
        </p:spPr>
      </p:pic>
      <p:pic>
        <p:nvPicPr>
          <p:cNvPr id="3" name="图片 2" descr="微信图片_20220318113523"/>
          <p:cNvPicPr>
            <a:picLocks noChangeAspect="1"/>
          </p:cNvPicPr>
          <p:nvPr userDrawn="1"/>
        </p:nvPicPr>
        <p:blipFill>
          <a:blip r:embed="rId4"/>
          <a:stretch>
            <a:fillRect/>
          </a:stretch>
        </p:blipFill>
        <p:spPr>
          <a:xfrm>
            <a:off x="9299575" y="5905500"/>
            <a:ext cx="2244725" cy="361315"/>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2_标题幻灯片">
    <p:bg>
      <p:bgRef idx="1001">
        <a:schemeClr val="bg1"/>
      </p:bgRef>
    </p:bg>
    <p:spTree>
      <p:nvGrpSpPr>
        <p:cNvPr id="1" name=""/>
        <p:cNvGrpSpPr/>
        <p:nvPr/>
      </p:nvGrpSpPr>
      <p:grpSpPr>
        <a:xfrm>
          <a:off x="0" y="0"/>
          <a:ext cx="0" cy="0"/>
          <a:chOff x="0" y="0"/>
          <a:chExt cx="0" cy="0"/>
        </a:xfrm>
      </p:grpSpPr>
      <p:sp>
        <p:nvSpPr>
          <p:cNvPr id="24" name="任意多边形: 形状 23"/>
          <p:cNvSpPr>
            <a:spLocks noGrp="1"/>
          </p:cNvSpPr>
          <p:nvPr>
            <p:ph type="pic" sz="quarter" idx="10"/>
          </p:nvPr>
        </p:nvSpPr>
        <p:spPr>
          <a:xfrm>
            <a:off x="0" y="1"/>
            <a:ext cx="12192000" cy="3210560"/>
          </a:xfrm>
          <a:prstGeom prst="rect">
            <a:avLst/>
          </a:prstGeom>
        </p:spPr>
        <p:txBody>
          <a:bodyPr wrap="square">
            <a:noAutofit/>
          </a:bodyPr>
          <a:lstStyle/>
          <a:p>
            <a:endParaRPr lang="zh-CN" altLang="en-US" dirty="0"/>
          </a:p>
        </p:txBody>
      </p:sp>
      <p:sp>
        <p:nvSpPr>
          <p:cNvPr id="22" name="任意多边形: 形状 21"/>
          <p:cNvSpPr>
            <a:spLocks noGrp="1"/>
          </p:cNvSpPr>
          <p:nvPr>
            <p:ph type="body" sz="quarter" idx="11"/>
          </p:nvPr>
        </p:nvSpPr>
        <p:spPr>
          <a:xfrm>
            <a:off x="669925" y="1"/>
            <a:ext cx="2967355" cy="4622800"/>
          </a:xfrm>
          <a:prstGeom prst="rect">
            <a:avLst/>
          </a:prstGeom>
          <a:solidFill>
            <a:schemeClr val="accent2">
              <a:alpha val="80000"/>
            </a:schemeClr>
          </a:solidFill>
        </p:spPr>
        <p:txBody>
          <a:bodyPr wrap="square">
            <a:noAutofit/>
          </a:bodyPr>
          <a:lstStyle>
            <a:lvl1pPr>
              <a:defRPr>
                <a:solidFill>
                  <a:schemeClr val="tx1">
                    <a:alpha val="0"/>
                  </a:schemeClr>
                </a:solidFill>
              </a:defRPr>
            </a:lvl1pPr>
          </a:lstStyle>
          <a:p>
            <a:pPr lvl="0"/>
            <a:endParaRPr lang="zh-CN" altLang="en-US" dirty="0"/>
          </a:p>
        </p:txBody>
      </p:sp>
      <p:sp>
        <p:nvSpPr>
          <p:cNvPr id="6" name="副标题 2"/>
          <p:cNvSpPr>
            <a:spLocks noGrp="1"/>
          </p:cNvSpPr>
          <p:nvPr>
            <p:ph type="subTitle" idx="1"/>
          </p:nvPr>
        </p:nvSpPr>
        <p:spPr>
          <a:xfrm>
            <a:off x="4403035" y="4248324"/>
            <a:ext cx="7117453" cy="558799"/>
          </a:xfr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spc="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dirty="0"/>
              <a:t>Click to edit Master subtitle style</a:t>
            </a:r>
          </a:p>
        </p:txBody>
      </p:sp>
      <p:sp>
        <p:nvSpPr>
          <p:cNvPr id="7" name="标题 1"/>
          <p:cNvSpPr>
            <a:spLocks noGrp="1"/>
          </p:cNvSpPr>
          <p:nvPr>
            <p:ph type="ctrTitle"/>
          </p:nvPr>
        </p:nvSpPr>
        <p:spPr>
          <a:xfrm>
            <a:off x="4403036" y="3449916"/>
            <a:ext cx="7117452" cy="767764"/>
          </a:xfrm>
        </p:spPr>
        <p:txBody>
          <a:bodyPr anchor="b">
            <a:normAutofit/>
          </a:bodyPr>
          <a:lstStyle>
            <a:lvl1pPr algn="l">
              <a:defRPr sz="3600" b="1" spc="0">
                <a:solidFill>
                  <a:schemeClr val="tx1"/>
                </a:solidFill>
              </a:defRPr>
            </a:lvl1pPr>
          </a:lstStyle>
          <a:p>
            <a:r>
              <a:rPr lang="en-US" altLang="zh-CN" dirty="0"/>
              <a:t>Click to edit Master title style</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FF82875-82EA-45E7-8892-834CAF63F9D4}" type="datetimeFigureOut">
              <a:rPr lang="zh-CN" altLang="en-US" smtClean="0"/>
              <a:t>2024/6/14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4FDACB-E7A1-4581-963C-670129B224C5}"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FF82875-82EA-45E7-8892-834CAF63F9D4}" type="datetimeFigureOut">
              <a:rPr lang="zh-CN" altLang="en-US" smtClean="0"/>
              <a:t>2024/6/14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4FDACB-E7A1-4581-963C-670129B224C5}"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FF82875-82EA-45E7-8892-834CAF63F9D4}" type="datetimeFigureOut">
              <a:rPr lang="zh-CN" altLang="en-US" smtClean="0"/>
              <a:t>2024/6/14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94FDACB-E7A1-4581-963C-670129B224C5}"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FF82875-82EA-45E7-8892-834CAF63F9D4}" type="datetimeFigureOut">
              <a:rPr lang="zh-CN" altLang="en-US" smtClean="0"/>
              <a:t>2024/6/14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94FDACB-E7A1-4581-963C-670129B224C5}"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FF82875-82EA-45E7-8892-834CAF63F9D4}" type="datetimeFigureOut">
              <a:rPr lang="zh-CN" altLang="en-US" smtClean="0"/>
              <a:t>2024/6/14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94FDACB-E7A1-4581-963C-670129B224C5}"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FF82875-82EA-45E7-8892-834CAF63F9D4}" type="datetimeFigureOut">
              <a:rPr lang="zh-CN" altLang="en-US" smtClean="0"/>
              <a:t>2024/6/14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94FDACB-E7A1-4581-963C-670129B224C5}"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FF82875-82EA-45E7-8892-834CAF63F9D4}" type="datetimeFigureOut">
              <a:rPr lang="zh-CN" altLang="en-US" smtClean="0"/>
              <a:t>2024/6/14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94FDACB-E7A1-4581-963C-670129B224C5}"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FF82875-82EA-45E7-8892-834CAF63F9D4}" type="datetimeFigureOut">
              <a:rPr lang="zh-CN" altLang="en-US" smtClean="0"/>
              <a:t>2024/6/14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94FDACB-E7A1-4581-963C-670129B224C5}"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F82875-82EA-45E7-8892-834CAF63F9D4}" type="datetimeFigureOut">
              <a:rPr lang="zh-CN" altLang="en-US" smtClean="0"/>
              <a:t>2024/6/14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4FDACB-E7A1-4581-963C-670129B224C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9.png"/><Relationship Id="rId10" Type="http://schemas.openxmlformats.org/officeDocument/2006/relationships/image" Target="../media/image22.svg"/><Relationship Id="rId4" Type="http://schemas.openxmlformats.org/officeDocument/2006/relationships/image" Target="../media/image18.png"/><Relationship Id="rId9"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07531" y="3449342"/>
            <a:ext cx="10776938" cy="1323439"/>
          </a:xfrm>
          <a:prstGeom prst="rect">
            <a:avLst/>
          </a:prstGeom>
          <a:noFill/>
        </p:spPr>
        <p:txBody>
          <a:bodyPr wrap="square" rtlCol="0">
            <a:spAutoFit/>
            <a:scene3d>
              <a:camera prst="orthographicFront"/>
              <a:lightRig rig="threePt" dir="t"/>
            </a:scene3d>
            <a:sp3d contourW="12700"/>
          </a:bodyPr>
          <a:lstStyle/>
          <a:p>
            <a:pPr lvl="0" algn="r">
              <a:defRPr/>
            </a:pPr>
            <a:r>
              <a:rPr lang="zh-CN" altLang="en-US" sz="4000" b="1" spc="300" dirty="0">
                <a:solidFill>
                  <a:schemeClr val="bg1"/>
                </a:solidFill>
                <a:effectLst>
                  <a:outerShdw blurRad="419100" dist="38100" dir="2700000" algn="tl">
                    <a:srgbClr val="000000">
                      <a:alpha val="43137"/>
                    </a:srgbClr>
                  </a:outerShdw>
                </a:effectLst>
                <a:latin typeface="微软雅黑" panose="020B0503020204020204" pitchFamily="34" charset="-122"/>
                <a:ea typeface="微软雅黑" panose="020B0503020204020204" pitchFamily="34" charset="-122"/>
              </a:rPr>
              <a:t>基于传统机器学习、</a:t>
            </a:r>
            <a:r>
              <a:rPr lang="en-US" altLang="zh-CN" sz="4000" b="1" spc="300" dirty="0">
                <a:solidFill>
                  <a:schemeClr val="bg1"/>
                </a:solidFill>
                <a:effectLst>
                  <a:outerShdw blurRad="419100" dist="38100" dir="2700000" algn="tl">
                    <a:srgbClr val="000000">
                      <a:alpha val="43137"/>
                    </a:srgbClr>
                  </a:outerShdw>
                </a:effectLst>
                <a:latin typeface="微软雅黑" panose="020B0503020204020204" pitchFamily="34" charset="-122"/>
                <a:ea typeface="微软雅黑" panose="020B0503020204020204" pitchFamily="34" charset="-122"/>
              </a:rPr>
              <a:t>LSTM</a:t>
            </a:r>
            <a:r>
              <a:rPr lang="zh-CN" altLang="en-US" sz="4000" b="1" spc="300" dirty="0">
                <a:solidFill>
                  <a:schemeClr val="bg1"/>
                </a:solidFill>
                <a:effectLst>
                  <a:outerShdw blurRad="419100" dist="38100" dir="2700000" algn="tl">
                    <a:srgbClr val="000000">
                      <a:alpha val="43137"/>
                    </a:srgbClr>
                  </a:outerShdw>
                </a:effectLst>
                <a:latin typeface="微软雅黑" panose="020B0503020204020204" pitchFamily="34" charset="-122"/>
                <a:ea typeface="微软雅黑" panose="020B0503020204020204" pitchFamily="34" charset="-122"/>
              </a:rPr>
              <a:t>和</a:t>
            </a:r>
            <a:r>
              <a:rPr lang="en-US" altLang="zh-CN" sz="4000" b="1" spc="300" dirty="0">
                <a:solidFill>
                  <a:schemeClr val="bg1"/>
                </a:solidFill>
                <a:effectLst>
                  <a:outerShdw blurRad="419100" dist="38100" dir="2700000" algn="tl">
                    <a:srgbClr val="000000">
                      <a:alpha val="43137"/>
                    </a:srgbClr>
                  </a:outerShdw>
                </a:effectLst>
                <a:latin typeface="微软雅黑" panose="020B0503020204020204" pitchFamily="34" charset="-122"/>
                <a:ea typeface="微软雅黑" panose="020B0503020204020204" pitchFamily="34" charset="-122"/>
              </a:rPr>
              <a:t>Transformer</a:t>
            </a:r>
            <a:r>
              <a:rPr lang="zh-CN" altLang="en-US" sz="4000" b="1" spc="300" dirty="0">
                <a:solidFill>
                  <a:schemeClr val="bg1"/>
                </a:solidFill>
                <a:effectLst>
                  <a:outerShdw blurRad="419100" dist="38100" dir="2700000" algn="tl">
                    <a:srgbClr val="000000">
                      <a:alpha val="43137"/>
                    </a:srgbClr>
                  </a:outerShdw>
                </a:effectLst>
                <a:latin typeface="微软雅黑" panose="020B0503020204020204" pitchFamily="34" charset="-122"/>
                <a:ea typeface="微软雅黑" panose="020B0503020204020204" pitchFamily="34" charset="-122"/>
              </a:rPr>
              <a:t>的血糖水平时序预测</a:t>
            </a:r>
          </a:p>
        </p:txBody>
      </p:sp>
      <p:sp>
        <p:nvSpPr>
          <p:cNvPr id="2" name="矩形 1"/>
          <p:cNvSpPr/>
          <p:nvPr/>
        </p:nvSpPr>
        <p:spPr>
          <a:xfrm>
            <a:off x="0" y="5151120"/>
            <a:ext cx="12192000" cy="1706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3"/>
          <p:cNvSpPr txBox="1"/>
          <p:nvPr/>
        </p:nvSpPr>
        <p:spPr>
          <a:xfrm>
            <a:off x="4329702" y="1291830"/>
            <a:ext cx="7858125" cy="6985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dirty="0"/>
          </a:p>
        </p:txBody>
      </p:sp>
      <p:sp>
        <p:nvSpPr>
          <p:cNvPr id="12" name="副标题 4"/>
          <p:cNvSpPr txBox="1"/>
          <p:nvPr/>
        </p:nvSpPr>
        <p:spPr>
          <a:xfrm>
            <a:off x="6967698" y="6004560"/>
            <a:ext cx="2141134" cy="558799"/>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kumimoji="1" lang="en-US" altLang="zh-CN" b="1" dirty="0">
                <a:solidFill>
                  <a:srgbClr val="002F7C"/>
                </a:solidFill>
                <a:latin typeface="微软雅黑" panose="020B0503020204020204" pitchFamily="34" charset="-122"/>
                <a:ea typeface="微软雅黑" panose="020B0503020204020204" pitchFamily="34" charset="-122"/>
                <a:cs typeface="Arial" panose="020B0604020202020204" pitchFamily="34" charset="0"/>
              </a:rPr>
              <a:t>2024</a:t>
            </a:r>
            <a:r>
              <a:rPr kumimoji="1" lang="zh-CN" altLang="en-US" b="1" dirty="0">
                <a:solidFill>
                  <a:srgbClr val="002F7C"/>
                </a:solidFill>
                <a:latin typeface="微软雅黑" panose="020B0503020204020204" pitchFamily="34" charset="-122"/>
                <a:ea typeface="微软雅黑" panose="020B0503020204020204" pitchFamily="34" charset="-122"/>
                <a:cs typeface="Arial" panose="020B0604020202020204" pitchFamily="34" charset="0"/>
              </a:rPr>
              <a:t>年</a:t>
            </a:r>
            <a:r>
              <a:rPr kumimoji="1" lang="en-US" altLang="zh-CN" b="1" dirty="0">
                <a:solidFill>
                  <a:srgbClr val="002F7C"/>
                </a:solidFill>
                <a:latin typeface="微软雅黑" panose="020B0503020204020204" pitchFamily="34" charset="-122"/>
                <a:ea typeface="微软雅黑" panose="020B0503020204020204" pitchFamily="34" charset="-122"/>
                <a:cs typeface="Arial" panose="020B0604020202020204" pitchFamily="34" charset="0"/>
              </a:rPr>
              <a:t>6</a:t>
            </a:r>
            <a:r>
              <a:rPr kumimoji="1" lang="zh-CN" altLang="en-US" b="1" dirty="0">
                <a:solidFill>
                  <a:srgbClr val="002F7C"/>
                </a:solidFill>
                <a:latin typeface="微软雅黑" panose="020B0503020204020204" pitchFamily="34" charset="-122"/>
                <a:ea typeface="微软雅黑" panose="020B0503020204020204" pitchFamily="34" charset="-122"/>
                <a:cs typeface="Arial" panose="020B0604020202020204" pitchFamily="34" charset="0"/>
              </a:rPr>
              <a:t>月</a:t>
            </a:r>
            <a:r>
              <a:rPr kumimoji="1" lang="en-US" altLang="zh-CN" b="1" dirty="0">
                <a:solidFill>
                  <a:srgbClr val="002F7C"/>
                </a:solidFill>
                <a:latin typeface="微软雅黑" panose="020B0503020204020204" pitchFamily="34" charset="-122"/>
                <a:ea typeface="微软雅黑" panose="020B0503020204020204" pitchFamily="34" charset="-122"/>
                <a:cs typeface="Arial" panose="020B0604020202020204" pitchFamily="34" charset="0"/>
              </a:rPr>
              <a:t>19</a:t>
            </a:r>
            <a:r>
              <a:rPr kumimoji="1" lang="zh-CN" altLang="en-US" b="1" dirty="0">
                <a:solidFill>
                  <a:srgbClr val="002F7C"/>
                </a:solidFill>
                <a:latin typeface="微软雅黑" panose="020B0503020204020204" pitchFamily="34" charset="-122"/>
                <a:ea typeface="微软雅黑" panose="020B0503020204020204" pitchFamily="34" charset="-122"/>
                <a:cs typeface="Arial" panose="020B0604020202020204" pitchFamily="34" charset="0"/>
              </a:rPr>
              <a:t>日</a:t>
            </a:r>
          </a:p>
        </p:txBody>
      </p:sp>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78805" y="411753"/>
            <a:ext cx="1587769" cy="585120"/>
          </a:xfrm>
          <a:prstGeom prst="rect">
            <a:avLst/>
          </a:prstGeom>
        </p:spPr>
      </p:pic>
      <p:sp>
        <p:nvSpPr>
          <p:cNvPr id="5" name="文本框 4"/>
          <p:cNvSpPr txBox="1"/>
          <p:nvPr/>
        </p:nvSpPr>
        <p:spPr>
          <a:xfrm>
            <a:off x="4329702" y="5342840"/>
            <a:ext cx="2141134" cy="1323439"/>
          </a:xfrm>
          <a:prstGeom prst="rect">
            <a:avLst/>
          </a:prstGeom>
          <a:noFill/>
        </p:spPr>
        <p:txBody>
          <a:bodyPr wrap="square" rtlCol="0">
            <a:spAutoFit/>
            <a:scene3d>
              <a:camera prst="orthographicFront"/>
              <a:lightRig rig="threePt" dir="t"/>
            </a:scene3d>
            <a:sp3d contourW="12700"/>
          </a:bodyPr>
          <a:lstStyle/>
          <a:p>
            <a:pPr lvl="0">
              <a:defRPr/>
            </a:pPr>
            <a:r>
              <a:rPr lang="zh-CN" altLang="en-US" sz="2000" b="1" dirty="0">
                <a:solidFill>
                  <a:srgbClr val="002F7C"/>
                </a:solidFill>
                <a:latin typeface="微软雅黑" panose="020B0503020204020204" pitchFamily="34" charset="-122"/>
                <a:ea typeface="微软雅黑" panose="020B0503020204020204" pitchFamily="34" charset="-122"/>
              </a:rPr>
              <a:t>组员：</a:t>
            </a:r>
            <a:endParaRPr lang="en-US" altLang="zh-CN" sz="2000" b="1" dirty="0">
              <a:solidFill>
                <a:srgbClr val="002F7C"/>
              </a:solidFill>
              <a:latin typeface="微软雅黑" panose="020B0503020204020204" pitchFamily="34" charset="-122"/>
              <a:ea typeface="微软雅黑" panose="020B0503020204020204" pitchFamily="34" charset="-122"/>
            </a:endParaRPr>
          </a:p>
          <a:p>
            <a:pPr lvl="0">
              <a:defRPr/>
            </a:pPr>
            <a:r>
              <a:rPr lang="zh-CN" altLang="en-US" sz="2000" b="1" dirty="0">
                <a:solidFill>
                  <a:srgbClr val="002F7C"/>
                </a:solidFill>
                <a:latin typeface="微软雅黑" panose="020B0503020204020204" pitchFamily="34" charset="-122"/>
                <a:ea typeface="微软雅黑" panose="020B0503020204020204" pitchFamily="34" charset="-122"/>
              </a:rPr>
              <a:t>练品棕</a:t>
            </a:r>
            <a:r>
              <a:rPr lang="en-US" altLang="zh-CN" sz="2000" b="1" dirty="0">
                <a:solidFill>
                  <a:srgbClr val="002F7C"/>
                </a:solidFill>
                <a:latin typeface="微软雅黑" panose="020B0503020204020204" pitchFamily="34" charset="-122"/>
                <a:ea typeface="微软雅黑" panose="020B0503020204020204" pitchFamily="34" charset="-122"/>
              </a:rPr>
              <a:t>2151324</a:t>
            </a:r>
            <a:r>
              <a:rPr lang="zh-CN" altLang="en-US" sz="2000" b="1" dirty="0">
                <a:solidFill>
                  <a:srgbClr val="002F7C"/>
                </a:solidFill>
                <a:latin typeface="微软雅黑" panose="020B0503020204020204" pitchFamily="34" charset="-122"/>
                <a:ea typeface="微软雅黑" panose="020B0503020204020204" pitchFamily="34" charset="-122"/>
              </a:rPr>
              <a:t>  </a:t>
            </a:r>
            <a:endParaRPr lang="en-US" altLang="zh-CN" sz="2000" b="1" dirty="0">
              <a:solidFill>
                <a:srgbClr val="002F7C"/>
              </a:solidFill>
              <a:latin typeface="微软雅黑" panose="020B0503020204020204" pitchFamily="34" charset="-122"/>
              <a:ea typeface="微软雅黑" panose="020B0503020204020204" pitchFamily="34" charset="-122"/>
            </a:endParaRPr>
          </a:p>
          <a:p>
            <a:pPr lvl="0">
              <a:defRPr/>
            </a:pPr>
            <a:r>
              <a:rPr lang="zh-CN" altLang="en-US" sz="2000" b="1" dirty="0">
                <a:solidFill>
                  <a:srgbClr val="002F7C"/>
                </a:solidFill>
                <a:latin typeface="微软雅黑" panose="020B0503020204020204" pitchFamily="34" charset="-122"/>
                <a:ea typeface="微软雅黑" panose="020B0503020204020204" pitchFamily="34" charset="-122"/>
              </a:rPr>
              <a:t>莫宇扬</a:t>
            </a:r>
            <a:r>
              <a:rPr lang="en-US" altLang="zh-CN" sz="2000" b="1" dirty="0">
                <a:solidFill>
                  <a:srgbClr val="002F7C"/>
                </a:solidFill>
                <a:latin typeface="微软雅黑" panose="020B0503020204020204" pitchFamily="34" charset="-122"/>
                <a:ea typeface="微软雅黑" panose="020B0503020204020204" pitchFamily="34" charset="-122"/>
              </a:rPr>
              <a:t>2151328 </a:t>
            </a:r>
          </a:p>
          <a:p>
            <a:pPr lvl="0">
              <a:defRPr/>
            </a:pPr>
            <a:r>
              <a:rPr lang="zh-CN" altLang="en-US" sz="2000" b="1" dirty="0">
                <a:solidFill>
                  <a:srgbClr val="002F7C"/>
                </a:solidFill>
                <a:latin typeface="微软雅黑" panose="020B0503020204020204" pitchFamily="34" charset="-122"/>
                <a:ea typeface="微软雅黑" panose="020B0503020204020204" pitchFamily="34" charset="-122"/>
              </a:rPr>
              <a:t>谭楷蓁</a:t>
            </a:r>
            <a:r>
              <a:rPr lang="en-US" altLang="zh-CN" sz="2000" b="1" dirty="0">
                <a:solidFill>
                  <a:srgbClr val="002F7C"/>
                </a:solidFill>
                <a:latin typeface="微软雅黑" panose="020B0503020204020204" pitchFamily="34" charset="-122"/>
                <a:ea typeface="微软雅黑" panose="020B0503020204020204" pitchFamily="34" charset="-122"/>
              </a:rPr>
              <a:t>2153874</a:t>
            </a:r>
            <a:r>
              <a:rPr lang="zh-CN" altLang="en-US" sz="2000" b="1" dirty="0">
                <a:solidFill>
                  <a:srgbClr val="002F7C"/>
                </a:solidFill>
                <a:latin typeface="微软雅黑" panose="020B0503020204020204" pitchFamily="34" charset="-122"/>
                <a:ea typeface="微软雅黑" panose="020B0503020204020204" pitchFamily="34" charset="-122"/>
              </a:rPr>
              <a:t> </a:t>
            </a:r>
          </a:p>
        </p:txBody>
      </p:sp>
      <p:pic>
        <p:nvPicPr>
          <p:cNvPr id="3" name="图片 2" descr="微信图片_20220318113523"/>
          <p:cNvPicPr>
            <a:picLocks noChangeAspect="1"/>
          </p:cNvPicPr>
          <p:nvPr userDrawn="1"/>
        </p:nvPicPr>
        <p:blipFill>
          <a:blip r:embed="rId3"/>
          <a:stretch>
            <a:fillRect/>
          </a:stretch>
        </p:blipFill>
        <p:spPr>
          <a:xfrm>
            <a:off x="9291877" y="6115050"/>
            <a:ext cx="2244725" cy="361315"/>
          </a:xfrm>
          <a:prstGeom prst="rect">
            <a:avLst/>
          </a:prstGeom>
        </p:spPr>
      </p:pic>
      <p:sp>
        <p:nvSpPr>
          <p:cNvPr id="9" name="文本框 8">
            <a:extLst>
              <a:ext uri="{FF2B5EF4-FFF2-40B4-BE49-F238E27FC236}">
                <a16:creationId xmlns:a16="http://schemas.microsoft.com/office/drawing/2014/main" id="{01A6E863-7261-4C3A-B8B6-A5A71E2E5319}"/>
              </a:ext>
            </a:extLst>
          </p:cNvPr>
          <p:cNvSpPr txBox="1"/>
          <p:nvPr/>
        </p:nvSpPr>
        <p:spPr>
          <a:xfrm>
            <a:off x="707531" y="5394196"/>
            <a:ext cx="2141134" cy="400110"/>
          </a:xfrm>
          <a:prstGeom prst="rect">
            <a:avLst/>
          </a:prstGeom>
          <a:noFill/>
        </p:spPr>
        <p:txBody>
          <a:bodyPr wrap="square" rtlCol="0">
            <a:spAutoFit/>
            <a:scene3d>
              <a:camera prst="orthographicFront"/>
              <a:lightRig rig="threePt" dir="t"/>
            </a:scene3d>
            <a:sp3d contourW="12700"/>
          </a:bodyPr>
          <a:lstStyle/>
          <a:p>
            <a:pPr lvl="0">
              <a:defRPr/>
            </a:pPr>
            <a:r>
              <a:rPr lang="zh-CN" altLang="en-US" sz="2000" b="1" dirty="0">
                <a:solidFill>
                  <a:srgbClr val="002F7C"/>
                </a:solidFill>
                <a:latin typeface="微软雅黑" panose="020B0503020204020204" pitchFamily="34" charset="-122"/>
                <a:ea typeface="微软雅黑" panose="020B0503020204020204" pitchFamily="34" charset="-122"/>
              </a:rPr>
              <a:t>汇报人：</a:t>
            </a:r>
            <a:endParaRPr lang="en-US" altLang="zh-CN" sz="2000" b="1" dirty="0">
              <a:solidFill>
                <a:srgbClr val="002F7C"/>
              </a:solidFill>
              <a:latin typeface="微软雅黑" panose="020B0503020204020204" pitchFamily="34" charset="-122"/>
              <a:ea typeface="微软雅黑" panose="020B0503020204020204" pitchFamily="34" charset="-122"/>
            </a:endParaRP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562100"/>
            <a:ext cx="12192000" cy="3924300"/>
            <a:chOff x="0" y="1562100"/>
            <a:chExt cx="12192000" cy="3924300"/>
          </a:xfrm>
        </p:grpSpPr>
        <p:sp>
          <p:nvSpPr>
            <p:cNvPr id="3" name="矩形 2"/>
            <p:cNvSpPr/>
            <p:nvPr userDrawn="1"/>
          </p:nvSpPr>
          <p:spPr>
            <a:xfrm>
              <a:off x="0" y="1562100"/>
              <a:ext cx="12192000" cy="39243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userDrawn="1"/>
          </p:nvSpPr>
          <p:spPr>
            <a:xfrm>
              <a:off x="0" y="1562100"/>
              <a:ext cx="3546499" cy="3924300"/>
            </a:xfrm>
            <a:custGeom>
              <a:avLst/>
              <a:gdLst>
                <a:gd name="connsiteX0" fmla="*/ 0 w 4922244"/>
                <a:gd name="connsiteY0" fmla="*/ 0 h 5048251"/>
                <a:gd name="connsiteX1" fmla="*/ 1947941 w 4922244"/>
                <a:gd name="connsiteY1" fmla="*/ 0 h 5048251"/>
                <a:gd name="connsiteX2" fmla="*/ 4922244 w 4922244"/>
                <a:gd name="connsiteY2" fmla="*/ 2974304 h 5048251"/>
                <a:gd name="connsiteX3" fmla="*/ 2848297 w 4922244"/>
                <a:gd name="connsiteY3" fmla="*/ 5048251 h 5048251"/>
                <a:gd name="connsiteX4" fmla="*/ 0 w 4922244"/>
                <a:gd name="connsiteY4" fmla="*/ 5048251 h 5048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2244" h="5048251">
                  <a:moveTo>
                    <a:pt x="0" y="0"/>
                  </a:moveTo>
                  <a:lnTo>
                    <a:pt x="1947941" y="0"/>
                  </a:lnTo>
                  <a:lnTo>
                    <a:pt x="4922244" y="2974304"/>
                  </a:lnTo>
                  <a:lnTo>
                    <a:pt x="2848297" y="5048251"/>
                  </a:lnTo>
                  <a:lnTo>
                    <a:pt x="0" y="5048251"/>
                  </a:lnTo>
                  <a:close/>
                </a:path>
              </a:pathLst>
            </a:custGeom>
            <a:solidFill>
              <a:srgbClr val="002F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userDrawn="1"/>
          </p:nvSpPr>
          <p:spPr>
            <a:xfrm>
              <a:off x="1790352" y="1562100"/>
              <a:ext cx="3124548" cy="3924300"/>
            </a:xfrm>
            <a:custGeom>
              <a:avLst/>
              <a:gdLst>
                <a:gd name="connsiteX0" fmla="*/ 0 w 4336612"/>
                <a:gd name="connsiteY0" fmla="*/ 0 h 5048251"/>
                <a:gd name="connsiteX1" fmla="*/ 1362309 w 4336612"/>
                <a:gd name="connsiteY1" fmla="*/ 0 h 5048251"/>
                <a:gd name="connsiteX2" fmla="*/ 4336612 w 4336612"/>
                <a:gd name="connsiteY2" fmla="*/ 2974304 h 5048251"/>
                <a:gd name="connsiteX3" fmla="*/ 2262665 w 4336612"/>
                <a:gd name="connsiteY3" fmla="*/ 5048251 h 5048251"/>
                <a:gd name="connsiteX4" fmla="*/ 900356 w 4336612"/>
                <a:gd name="connsiteY4" fmla="*/ 5048251 h 5048251"/>
                <a:gd name="connsiteX5" fmla="*/ 2974303 w 4336612"/>
                <a:gd name="connsiteY5" fmla="*/ 2974304 h 5048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6612" h="5048251">
                  <a:moveTo>
                    <a:pt x="0" y="0"/>
                  </a:moveTo>
                  <a:lnTo>
                    <a:pt x="1362309" y="0"/>
                  </a:lnTo>
                  <a:lnTo>
                    <a:pt x="4336612" y="2974304"/>
                  </a:lnTo>
                  <a:lnTo>
                    <a:pt x="2262665" y="5048251"/>
                  </a:lnTo>
                  <a:lnTo>
                    <a:pt x="900356" y="5048251"/>
                  </a:lnTo>
                  <a:lnTo>
                    <a:pt x="2974303" y="2974304"/>
                  </a:lnTo>
                  <a:close/>
                </a:path>
              </a:pathLst>
            </a:custGeom>
            <a:solidFill>
              <a:schemeClr val="tx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userDrawn="1"/>
          </p:nvSpPr>
          <p:spPr>
            <a:xfrm>
              <a:off x="721244" y="2847022"/>
              <a:ext cx="1757212" cy="1862048"/>
            </a:xfrm>
            <a:prstGeom prst="rect">
              <a:avLst/>
            </a:prstGeom>
            <a:noFill/>
          </p:spPr>
          <p:txBody>
            <a:bodyPr wrap="none" rtlCol="0">
              <a:spAutoFit/>
            </a:bodyPr>
            <a:lstStyle/>
            <a:p>
              <a:pPr algn="ctr"/>
              <a:r>
                <a:rPr lang="en-US" altLang="zh-CN" sz="11500" dirty="0">
                  <a:solidFill>
                    <a:schemeClr val="bg1"/>
                  </a:solidFill>
                  <a:latin typeface="Impact" panose="020B0806030902050204" pitchFamily="34" charset="0"/>
                </a:rPr>
                <a:t>03</a:t>
              </a:r>
              <a:endParaRPr lang="zh-CN" altLang="en-US" sz="11500" dirty="0">
                <a:solidFill>
                  <a:schemeClr val="bg1"/>
                </a:solidFill>
                <a:latin typeface="Impact" panose="020B0806030902050204" pitchFamily="34" charset="0"/>
              </a:endParaRPr>
            </a:p>
          </p:txBody>
        </p:sp>
        <p:sp>
          <p:nvSpPr>
            <p:cNvPr id="7" name="文本框 6"/>
            <p:cNvSpPr txBox="1"/>
            <p:nvPr userDrawn="1"/>
          </p:nvSpPr>
          <p:spPr>
            <a:xfrm>
              <a:off x="5579540" y="3362547"/>
              <a:ext cx="5753098" cy="830997"/>
            </a:xfrm>
            <a:prstGeom prst="rect">
              <a:avLst/>
            </a:prstGeom>
            <a:noFill/>
          </p:spPr>
          <p:txBody>
            <a:bodyPr wrap="square" rtlCol="0">
              <a:spAutoFit/>
              <a:scene3d>
                <a:camera prst="orthographicFront"/>
                <a:lightRig rig="threePt" dir="t"/>
              </a:scene3d>
              <a:sp3d contourW="12700"/>
            </a:bodyPr>
            <a:lstStyle/>
            <a:p>
              <a:r>
                <a:rPr lang="en-US" altLang="zh-CN" sz="4800" b="1" dirty="0">
                  <a:solidFill>
                    <a:schemeClr val="tx1">
                      <a:lumMod val="75000"/>
                      <a:lumOff val="25000"/>
                    </a:schemeClr>
                  </a:solidFill>
                  <a:latin typeface="微软雅黑" panose="020B0503020204020204" pitchFamily="34" charset="-122"/>
                  <a:ea typeface="微软雅黑" panose="020B0503020204020204" pitchFamily="34" charset="-122"/>
                </a:rPr>
                <a:t>SVM</a:t>
              </a:r>
              <a:r>
                <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rPr>
                <a:t>算法</a:t>
              </a:r>
              <a:endParaRPr lang="en-US" altLang="zh-CN" sz="4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409416321"/>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0" y="215973"/>
            <a:ext cx="12192000" cy="762000"/>
          </a:xfrm>
          <a:prstGeom prst="rect">
            <a:avLst/>
          </a:prstGeom>
          <a:solidFill>
            <a:srgbClr val="002F7C"/>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3D557A"/>
              </a:solidFill>
            </a:endParaRPr>
          </a:p>
        </p:txBody>
      </p:sp>
      <p:sp>
        <p:nvSpPr>
          <p:cNvPr id="39" name="矩形 38"/>
          <p:cNvSpPr/>
          <p:nvPr/>
        </p:nvSpPr>
        <p:spPr>
          <a:xfrm>
            <a:off x="824682" y="0"/>
            <a:ext cx="175443" cy="628650"/>
          </a:xfrm>
          <a:prstGeom prst="rect">
            <a:avLst/>
          </a:prstGeom>
          <a:solidFill>
            <a:srgbClr val="829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TextBox 13"/>
          <p:cNvSpPr txBox="1">
            <a:spLocks noChangeArrowheads="1"/>
          </p:cNvSpPr>
          <p:nvPr/>
        </p:nvSpPr>
        <p:spPr bwMode="auto">
          <a:xfrm>
            <a:off x="1173113" y="310449"/>
            <a:ext cx="29416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en-US" altLang="zh-CN" b="1" dirty="0">
                <a:solidFill>
                  <a:schemeClr val="bg1"/>
                </a:solidFill>
                <a:latin typeface="微软雅黑" panose="020B0503020204020204" pitchFamily="34" charset="-122"/>
                <a:ea typeface="微软雅黑" panose="020B0503020204020204" pitchFamily="34" charset="-122"/>
                <a:sym typeface="+mn-ea"/>
              </a:rPr>
              <a:t>Part 3 SVR</a:t>
            </a:r>
            <a:r>
              <a:rPr lang="zh-CN" altLang="en-US" b="1" dirty="0">
                <a:solidFill>
                  <a:schemeClr val="bg1"/>
                </a:solidFill>
                <a:latin typeface="微软雅黑" panose="020B0503020204020204" pitchFamily="34" charset="-122"/>
                <a:ea typeface="微软雅黑" panose="020B0503020204020204" pitchFamily="34" charset="-122"/>
                <a:sym typeface="+mn-ea"/>
              </a:rPr>
              <a:t>原理</a:t>
            </a:r>
            <a:endParaRPr lang="en-US" altLang="x-none"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41" name="Picture 6" descr="D:\MBA工作\LOGO\同济经管LOGO反白.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267423" y="381661"/>
            <a:ext cx="1386605" cy="462962"/>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微信图片_20220318113523"/>
          <p:cNvPicPr>
            <a:picLocks noChangeAspect="1"/>
          </p:cNvPicPr>
          <p:nvPr userDrawn="1"/>
        </p:nvPicPr>
        <p:blipFill>
          <a:blip r:embed="rId4"/>
          <a:stretch>
            <a:fillRect/>
          </a:stretch>
        </p:blipFill>
        <p:spPr>
          <a:xfrm>
            <a:off x="9291877" y="6295681"/>
            <a:ext cx="2244725" cy="361315"/>
          </a:xfrm>
          <a:prstGeom prst="rect">
            <a:avLst/>
          </a:prstGeom>
        </p:spPr>
      </p:pic>
      <p:sp>
        <p:nvSpPr>
          <p:cNvPr id="13" name="文本框 12">
            <a:extLst>
              <a:ext uri="{FF2B5EF4-FFF2-40B4-BE49-F238E27FC236}">
                <a16:creationId xmlns:a16="http://schemas.microsoft.com/office/drawing/2014/main" id="{7CC6A3DF-4969-4A15-B243-958FC0359C43}"/>
              </a:ext>
            </a:extLst>
          </p:cNvPr>
          <p:cNvSpPr txBox="1"/>
          <p:nvPr/>
        </p:nvSpPr>
        <p:spPr>
          <a:xfrm>
            <a:off x="647700" y="2915159"/>
            <a:ext cx="5448300" cy="923330"/>
          </a:xfrm>
          <a:prstGeom prst="rect">
            <a:avLst/>
          </a:prstGeom>
          <a:noFill/>
        </p:spPr>
        <p:txBody>
          <a:bodyPr wrap="square">
            <a:spAutoFit/>
          </a:bodyPr>
          <a:lstStyle/>
          <a:p>
            <a:pPr indent="266700"/>
            <a:r>
              <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SVR </a:t>
            </a: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的基本原理是寻找一个最优的超平面，使得训练数据集中所有样本点到该超平面的距离最小，同时允许一定程度的误差容忍。</a:t>
            </a:r>
            <a:endPar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图片 5">
            <a:extLst>
              <a:ext uri="{FF2B5EF4-FFF2-40B4-BE49-F238E27FC236}">
                <a16:creationId xmlns:a16="http://schemas.microsoft.com/office/drawing/2014/main" id="{9534343A-49A4-4403-9CDE-0829AC1C55C3}"/>
              </a:ext>
            </a:extLst>
          </p:cNvPr>
          <p:cNvPicPr>
            <a:picLocks noChangeAspect="1"/>
          </p:cNvPicPr>
          <p:nvPr/>
        </p:nvPicPr>
        <p:blipFill>
          <a:blip r:embed="rId5"/>
          <a:stretch>
            <a:fillRect/>
          </a:stretch>
        </p:blipFill>
        <p:spPr>
          <a:xfrm>
            <a:off x="6495990" y="2209617"/>
            <a:ext cx="4885714" cy="2942857"/>
          </a:xfrm>
          <a:prstGeom prst="rect">
            <a:avLst/>
          </a:prstGeom>
        </p:spPr>
      </p:pic>
    </p:spTree>
    <p:extLst>
      <p:ext uri="{BB962C8B-B14F-4D97-AF65-F5344CB8AC3E}">
        <p14:creationId xmlns:p14="http://schemas.microsoft.com/office/powerpoint/2010/main" val="2212004069"/>
      </p:ext>
    </p:extLst>
  </p:cSld>
  <p:clrMapOvr>
    <a:masterClrMapping/>
  </p:clrMapOvr>
  <mc:AlternateContent xmlns:mc="http://schemas.openxmlformats.org/markup-compatibility/2006" xmlns:p14="http://schemas.microsoft.com/office/powerpoint/2010/main">
    <mc:Choice Requires="p14">
      <p:transition spd="slow" p14:dur="1300" advClick="0" advTm="3000"/>
    </mc:Choice>
    <mc:Fallback xmlns="">
      <p:transition spd="slow" advClick="0" advTm="3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0" y="215973"/>
            <a:ext cx="12192000" cy="762000"/>
          </a:xfrm>
          <a:prstGeom prst="rect">
            <a:avLst/>
          </a:prstGeom>
          <a:solidFill>
            <a:srgbClr val="002F7C"/>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3D557A"/>
              </a:solidFill>
            </a:endParaRPr>
          </a:p>
        </p:txBody>
      </p:sp>
      <p:sp>
        <p:nvSpPr>
          <p:cNvPr id="39" name="矩形 38"/>
          <p:cNvSpPr/>
          <p:nvPr/>
        </p:nvSpPr>
        <p:spPr>
          <a:xfrm>
            <a:off x="824682" y="0"/>
            <a:ext cx="175443" cy="628650"/>
          </a:xfrm>
          <a:prstGeom prst="rect">
            <a:avLst/>
          </a:prstGeom>
          <a:solidFill>
            <a:srgbClr val="829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TextBox 13"/>
          <p:cNvSpPr txBox="1">
            <a:spLocks noChangeArrowheads="1"/>
          </p:cNvSpPr>
          <p:nvPr/>
        </p:nvSpPr>
        <p:spPr bwMode="auto">
          <a:xfrm>
            <a:off x="1173113" y="310449"/>
            <a:ext cx="29416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en-US" altLang="zh-CN" b="1" dirty="0">
                <a:solidFill>
                  <a:schemeClr val="bg1"/>
                </a:solidFill>
                <a:latin typeface="微软雅黑" panose="020B0503020204020204" pitchFamily="34" charset="-122"/>
                <a:ea typeface="微软雅黑" panose="020B0503020204020204" pitchFamily="34" charset="-122"/>
                <a:sym typeface="+mn-ea"/>
              </a:rPr>
              <a:t>Part 3 </a:t>
            </a:r>
            <a:r>
              <a:rPr lang="zh-CN" altLang="en-US" b="1" dirty="0">
                <a:solidFill>
                  <a:schemeClr val="bg1"/>
                </a:solidFill>
                <a:latin typeface="微软雅黑" panose="020B0503020204020204" pitchFamily="34" charset="-122"/>
                <a:ea typeface="微软雅黑" panose="020B0503020204020204" pitchFamily="34" charset="-122"/>
                <a:sym typeface="+mn-ea"/>
              </a:rPr>
              <a:t>模型参数调优及评估</a:t>
            </a:r>
            <a:endParaRPr lang="en-US" altLang="x-none"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41" name="Picture 6" descr="D:\MBA工作\LOGO\同济经管LOGO反白.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267423" y="381661"/>
            <a:ext cx="1386605" cy="462962"/>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微信图片_20220318113523"/>
          <p:cNvPicPr>
            <a:picLocks noChangeAspect="1"/>
          </p:cNvPicPr>
          <p:nvPr userDrawn="1"/>
        </p:nvPicPr>
        <p:blipFill>
          <a:blip r:embed="rId4"/>
          <a:stretch>
            <a:fillRect/>
          </a:stretch>
        </p:blipFill>
        <p:spPr>
          <a:xfrm>
            <a:off x="9291877" y="6295681"/>
            <a:ext cx="2244725" cy="361315"/>
          </a:xfrm>
          <a:prstGeom prst="rect">
            <a:avLst/>
          </a:prstGeom>
        </p:spPr>
      </p:pic>
      <p:sp>
        <p:nvSpPr>
          <p:cNvPr id="10" name="文本框 9">
            <a:extLst>
              <a:ext uri="{FF2B5EF4-FFF2-40B4-BE49-F238E27FC236}">
                <a16:creationId xmlns:a16="http://schemas.microsoft.com/office/drawing/2014/main" id="{534144CF-587D-4BD7-B05B-91BE4B2924C6}"/>
              </a:ext>
            </a:extLst>
          </p:cNvPr>
          <p:cNvSpPr txBox="1"/>
          <p:nvPr/>
        </p:nvSpPr>
        <p:spPr>
          <a:xfrm>
            <a:off x="3045069" y="1546666"/>
            <a:ext cx="6101862" cy="646331"/>
          </a:xfrm>
          <a:prstGeom prst="rect">
            <a:avLst/>
          </a:prstGeom>
          <a:noFill/>
        </p:spPr>
        <p:txBody>
          <a:bodyPr wrap="square">
            <a:spAutoFit/>
          </a:bodyPr>
          <a:lstStyle/>
          <a:p>
            <a:pPr indent="266700" algn="ct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参数调优</a:t>
            </a:r>
            <a:r>
              <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使用</a:t>
            </a:r>
            <a:r>
              <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kern="100" dirty="0" err="1">
                <a:effectLst/>
                <a:latin typeface="微软雅黑" panose="020B0503020204020204" pitchFamily="34" charset="-122"/>
                <a:ea typeface="微软雅黑" panose="020B0503020204020204" pitchFamily="34" charset="-122"/>
                <a:cs typeface="Times New Roman" panose="02020603050405020304" pitchFamily="18" charset="0"/>
              </a:rPr>
              <a:t>GridSearchCV</a:t>
            </a:r>
            <a:r>
              <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对模型进行参数调优，寻找最佳的核函数、正则化系数</a:t>
            </a:r>
            <a:r>
              <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 C </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和容忍误差</a:t>
            </a:r>
            <a:r>
              <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 epsilon</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a:t>
            </a:r>
          </a:p>
        </p:txBody>
      </p:sp>
      <p:pic>
        <p:nvPicPr>
          <p:cNvPr id="11" name="图片 10">
            <a:extLst>
              <a:ext uri="{FF2B5EF4-FFF2-40B4-BE49-F238E27FC236}">
                <a16:creationId xmlns:a16="http://schemas.microsoft.com/office/drawing/2014/main" id="{6B43479C-5047-4AE2-A262-4EFC503DE05C}"/>
              </a:ext>
            </a:extLst>
          </p:cNvPr>
          <p:cNvPicPr/>
          <p:nvPr/>
        </p:nvPicPr>
        <p:blipFill>
          <a:blip r:embed="rId5"/>
          <a:stretch>
            <a:fillRect/>
          </a:stretch>
        </p:blipFill>
        <p:spPr>
          <a:xfrm>
            <a:off x="3458845" y="2975143"/>
            <a:ext cx="5274310" cy="2035810"/>
          </a:xfrm>
          <a:prstGeom prst="rect">
            <a:avLst/>
          </a:prstGeom>
        </p:spPr>
      </p:pic>
    </p:spTree>
    <p:extLst>
      <p:ext uri="{BB962C8B-B14F-4D97-AF65-F5344CB8AC3E}">
        <p14:creationId xmlns:p14="http://schemas.microsoft.com/office/powerpoint/2010/main" val="3308295367"/>
      </p:ext>
    </p:extLst>
  </p:cSld>
  <p:clrMapOvr>
    <a:masterClrMapping/>
  </p:clrMapOvr>
  <mc:AlternateContent xmlns:mc="http://schemas.openxmlformats.org/markup-compatibility/2006" xmlns:p14="http://schemas.microsoft.com/office/powerpoint/2010/main">
    <mc:Choice Requires="p14">
      <p:transition spd="slow" p14:dur="1300" advClick="0" advTm="3000"/>
    </mc:Choice>
    <mc:Fallback xmlns="">
      <p:transition spd="slow" advClick="0" advTm="3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0" y="215973"/>
            <a:ext cx="12192000" cy="762000"/>
          </a:xfrm>
          <a:prstGeom prst="rect">
            <a:avLst/>
          </a:prstGeom>
          <a:solidFill>
            <a:srgbClr val="002F7C"/>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3D557A"/>
              </a:solidFill>
              <a:latin typeface="微软雅黑" panose="020B0503020204020204" pitchFamily="34" charset="-122"/>
              <a:ea typeface="微软雅黑" panose="020B0503020204020204" pitchFamily="34" charset="-122"/>
            </a:endParaRPr>
          </a:p>
        </p:txBody>
      </p:sp>
      <p:sp>
        <p:nvSpPr>
          <p:cNvPr id="39" name="矩形 38"/>
          <p:cNvSpPr/>
          <p:nvPr/>
        </p:nvSpPr>
        <p:spPr>
          <a:xfrm>
            <a:off x="824682" y="0"/>
            <a:ext cx="175443" cy="628650"/>
          </a:xfrm>
          <a:prstGeom prst="rect">
            <a:avLst/>
          </a:prstGeom>
          <a:solidFill>
            <a:srgbClr val="829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0" name="TextBox 13"/>
          <p:cNvSpPr txBox="1">
            <a:spLocks noChangeArrowheads="1"/>
          </p:cNvSpPr>
          <p:nvPr/>
        </p:nvSpPr>
        <p:spPr bwMode="auto">
          <a:xfrm>
            <a:off x="1173113" y="310449"/>
            <a:ext cx="29416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en-US" altLang="zh-CN" b="1" dirty="0">
                <a:solidFill>
                  <a:schemeClr val="bg1"/>
                </a:solidFill>
                <a:latin typeface="微软雅黑" panose="020B0503020204020204" pitchFamily="34" charset="-122"/>
                <a:ea typeface="微软雅黑" panose="020B0503020204020204" pitchFamily="34" charset="-122"/>
                <a:sym typeface="+mn-ea"/>
              </a:rPr>
              <a:t>Part 3 </a:t>
            </a:r>
            <a:r>
              <a:rPr lang="zh-CN" altLang="en-US" b="1" dirty="0">
                <a:solidFill>
                  <a:schemeClr val="bg1"/>
                </a:solidFill>
                <a:latin typeface="微软雅黑" panose="020B0503020204020204" pitchFamily="34" charset="-122"/>
                <a:ea typeface="微软雅黑" panose="020B0503020204020204" pitchFamily="34" charset="-122"/>
                <a:sym typeface="+mn-ea"/>
              </a:rPr>
              <a:t>模型参数调优及评估</a:t>
            </a:r>
            <a:endParaRPr lang="en-US" altLang="x-none"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41" name="Picture 6" descr="D:\MBA工作\LOGO\同济经管LOGO反白.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267423" y="381661"/>
            <a:ext cx="1386605" cy="462962"/>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微信图片_20220318113523"/>
          <p:cNvPicPr>
            <a:picLocks noChangeAspect="1"/>
          </p:cNvPicPr>
          <p:nvPr userDrawn="1"/>
        </p:nvPicPr>
        <p:blipFill>
          <a:blip r:embed="rId4"/>
          <a:stretch>
            <a:fillRect/>
          </a:stretch>
        </p:blipFill>
        <p:spPr>
          <a:xfrm>
            <a:off x="9291877" y="6295681"/>
            <a:ext cx="2244725" cy="361315"/>
          </a:xfrm>
          <a:prstGeom prst="rect">
            <a:avLst/>
          </a:prstGeom>
        </p:spPr>
      </p:pic>
      <p:sp>
        <p:nvSpPr>
          <p:cNvPr id="12" name="文本框 11">
            <a:extLst>
              <a:ext uri="{FF2B5EF4-FFF2-40B4-BE49-F238E27FC236}">
                <a16:creationId xmlns:a16="http://schemas.microsoft.com/office/drawing/2014/main" id="{DA74BD25-AFE6-4494-8B27-B5FA15EE00D7}"/>
              </a:ext>
            </a:extLst>
          </p:cNvPr>
          <p:cNvSpPr txBox="1"/>
          <p:nvPr/>
        </p:nvSpPr>
        <p:spPr>
          <a:xfrm>
            <a:off x="2921977" y="1851466"/>
            <a:ext cx="6101862" cy="646331"/>
          </a:xfrm>
          <a:prstGeom prst="rect">
            <a:avLst/>
          </a:prstGeom>
          <a:noFill/>
        </p:spPr>
        <p:txBody>
          <a:bodyPr wrap="square">
            <a:spAutoFit/>
          </a:bodyPr>
          <a:lstStyle/>
          <a:p>
            <a:pPr indent="266700" algn="just"/>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模型评估</a:t>
            </a:r>
            <a:r>
              <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使用测试集评估模型性能，计算平均绝对误差（</a:t>
            </a:r>
            <a:r>
              <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MAE</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a:t>
            </a:r>
          </a:p>
        </p:txBody>
      </p:sp>
      <p:pic>
        <p:nvPicPr>
          <p:cNvPr id="13" name="图片 12">
            <a:extLst>
              <a:ext uri="{FF2B5EF4-FFF2-40B4-BE49-F238E27FC236}">
                <a16:creationId xmlns:a16="http://schemas.microsoft.com/office/drawing/2014/main" id="{A64015A5-86FB-4973-A4C4-A7E57AB13E5F}"/>
              </a:ext>
            </a:extLst>
          </p:cNvPr>
          <p:cNvPicPr/>
          <p:nvPr/>
        </p:nvPicPr>
        <p:blipFill>
          <a:blip r:embed="rId5"/>
          <a:stretch>
            <a:fillRect/>
          </a:stretch>
        </p:blipFill>
        <p:spPr>
          <a:xfrm>
            <a:off x="3335753" y="3550236"/>
            <a:ext cx="5274310" cy="1480820"/>
          </a:xfrm>
          <a:prstGeom prst="rect">
            <a:avLst/>
          </a:prstGeom>
        </p:spPr>
      </p:pic>
    </p:spTree>
    <p:extLst>
      <p:ext uri="{BB962C8B-B14F-4D97-AF65-F5344CB8AC3E}">
        <p14:creationId xmlns:p14="http://schemas.microsoft.com/office/powerpoint/2010/main" val="3916515550"/>
      </p:ext>
    </p:extLst>
  </p:cSld>
  <p:clrMapOvr>
    <a:masterClrMapping/>
  </p:clrMapOvr>
  <mc:AlternateContent xmlns:mc="http://schemas.openxmlformats.org/markup-compatibility/2006" xmlns:p14="http://schemas.microsoft.com/office/powerpoint/2010/main">
    <mc:Choice Requires="p14">
      <p:transition spd="slow" p14:dur="1300" advClick="0" advTm="3000"/>
    </mc:Choice>
    <mc:Fallback xmlns="">
      <p:transition spd="slow" advClick="0" advTm="3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0" y="215973"/>
            <a:ext cx="12192000" cy="762000"/>
          </a:xfrm>
          <a:prstGeom prst="rect">
            <a:avLst/>
          </a:prstGeom>
          <a:solidFill>
            <a:srgbClr val="002F7C"/>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3D557A"/>
              </a:solidFill>
            </a:endParaRPr>
          </a:p>
        </p:txBody>
      </p:sp>
      <p:sp>
        <p:nvSpPr>
          <p:cNvPr id="39" name="矩形 38"/>
          <p:cNvSpPr/>
          <p:nvPr/>
        </p:nvSpPr>
        <p:spPr>
          <a:xfrm>
            <a:off x="824682" y="0"/>
            <a:ext cx="175443" cy="628650"/>
          </a:xfrm>
          <a:prstGeom prst="rect">
            <a:avLst/>
          </a:prstGeom>
          <a:solidFill>
            <a:srgbClr val="829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TextBox 13"/>
          <p:cNvSpPr txBox="1">
            <a:spLocks noChangeArrowheads="1"/>
          </p:cNvSpPr>
          <p:nvPr/>
        </p:nvSpPr>
        <p:spPr bwMode="auto">
          <a:xfrm>
            <a:off x="1173113" y="310449"/>
            <a:ext cx="29416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en-US" altLang="zh-CN" b="1" dirty="0">
                <a:solidFill>
                  <a:schemeClr val="bg1"/>
                </a:solidFill>
                <a:latin typeface="微软雅黑" panose="020B0503020204020204" pitchFamily="34" charset="-122"/>
                <a:ea typeface="微软雅黑" panose="020B0503020204020204" pitchFamily="34" charset="-122"/>
                <a:sym typeface="+mn-ea"/>
              </a:rPr>
              <a:t>Part 3 SVM</a:t>
            </a:r>
            <a:r>
              <a:rPr lang="zh-CN" altLang="en-US" b="1" dirty="0">
                <a:solidFill>
                  <a:schemeClr val="bg1"/>
                </a:solidFill>
                <a:latin typeface="微软雅黑" panose="020B0503020204020204" pitchFamily="34" charset="-122"/>
                <a:ea typeface="微软雅黑" panose="020B0503020204020204" pitchFamily="34" charset="-122"/>
                <a:sym typeface="+mn-ea"/>
              </a:rPr>
              <a:t>整体预测结果</a:t>
            </a:r>
            <a:endParaRPr lang="en-US" altLang="x-none"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41" name="Picture 6" descr="D:\MBA工作\LOGO\同济经管LOGO反白.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267423" y="381661"/>
            <a:ext cx="1386605" cy="462962"/>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微信图片_20220318113523"/>
          <p:cNvPicPr>
            <a:picLocks noChangeAspect="1"/>
          </p:cNvPicPr>
          <p:nvPr userDrawn="1"/>
        </p:nvPicPr>
        <p:blipFill>
          <a:blip r:embed="rId4"/>
          <a:stretch>
            <a:fillRect/>
          </a:stretch>
        </p:blipFill>
        <p:spPr>
          <a:xfrm>
            <a:off x="9291877" y="6295681"/>
            <a:ext cx="2244725" cy="361315"/>
          </a:xfrm>
          <a:prstGeom prst="rect">
            <a:avLst/>
          </a:prstGeom>
        </p:spPr>
      </p:pic>
      <p:pic>
        <p:nvPicPr>
          <p:cNvPr id="4" name="图片 3">
            <a:extLst>
              <a:ext uri="{FF2B5EF4-FFF2-40B4-BE49-F238E27FC236}">
                <a16:creationId xmlns:a16="http://schemas.microsoft.com/office/drawing/2014/main" id="{BB0A5DE4-218B-45A8-8326-068C240DE9ED}"/>
              </a:ext>
            </a:extLst>
          </p:cNvPr>
          <p:cNvPicPr>
            <a:picLocks noChangeAspect="1"/>
          </p:cNvPicPr>
          <p:nvPr/>
        </p:nvPicPr>
        <p:blipFill>
          <a:blip r:embed="rId5"/>
          <a:stretch>
            <a:fillRect/>
          </a:stretch>
        </p:blipFill>
        <p:spPr>
          <a:xfrm>
            <a:off x="526958" y="1425599"/>
            <a:ext cx="5069800" cy="4217017"/>
          </a:xfrm>
          <a:prstGeom prst="rect">
            <a:avLst/>
          </a:prstGeom>
        </p:spPr>
      </p:pic>
      <p:pic>
        <p:nvPicPr>
          <p:cNvPr id="7" name="图片 6">
            <a:extLst>
              <a:ext uri="{FF2B5EF4-FFF2-40B4-BE49-F238E27FC236}">
                <a16:creationId xmlns:a16="http://schemas.microsoft.com/office/drawing/2014/main" id="{B97C4238-1FB5-440C-B455-B4D4A7D2EAB1}"/>
              </a:ext>
            </a:extLst>
          </p:cNvPr>
          <p:cNvPicPr>
            <a:picLocks noChangeAspect="1"/>
          </p:cNvPicPr>
          <p:nvPr/>
        </p:nvPicPr>
        <p:blipFill>
          <a:blip r:embed="rId6"/>
          <a:stretch>
            <a:fillRect/>
          </a:stretch>
        </p:blipFill>
        <p:spPr>
          <a:xfrm>
            <a:off x="6798486" y="1418895"/>
            <a:ext cx="5069800" cy="4217017"/>
          </a:xfrm>
          <a:prstGeom prst="rect">
            <a:avLst/>
          </a:prstGeom>
        </p:spPr>
      </p:pic>
      <p:sp>
        <p:nvSpPr>
          <p:cNvPr id="23" name="TextBox 13">
            <a:extLst>
              <a:ext uri="{FF2B5EF4-FFF2-40B4-BE49-F238E27FC236}">
                <a16:creationId xmlns:a16="http://schemas.microsoft.com/office/drawing/2014/main" id="{51499823-68B3-44F3-B3E4-36CA812E79D2}"/>
              </a:ext>
            </a:extLst>
          </p:cNvPr>
          <p:cNvSpPr txBox="1">
            <a:spLocks noChangeArrowheads="1"/>
          </p:cNvSpPr>
          <p:nvPr/>
        </p:nvSpPr>
        <p:spPr bwMode="auto">
          <a:xfrm>
            <a:off x="1994332" y="5981700"/>
            <a:ext cx="19574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en-US" altLang="zh-CN" sz="1600" b="1" dirty="0">
                <a:solidFill>
                  <a:schemeClr val="bg2">
                    <a:lumMod val="25000"/>
                  </a:schemeClr>
                </a:solidFill>
                <a:latin typeface="微软雅黑" panose="020B0503020204020204" pitchFamily="34" charset="-122"/>
                <a:ea typeface="微软雅黑" panose="020B0503020204020204" pitchFamily="34" charset="-122"/>
                <a:sym typeface="+mn-ea"/>
              </a:rPr>
              <a:t>T1DM</a:t>
            </a:r>
            <a:r>
              <a:rPr lang="zh-CN" altLang="en-US" sz="1600" b="1" dirty="0">
                <a:solidFill>
                  <a:schemeClr val="bg2">
                    <a:lumMod val="25000"/>
                  </a:schemeClr>
                </a:solidFill>
                <a:latin typeface="微软雅黑" panose="020B0503020204020204" pitchFamily="34" charset="-122"/>
                <a:ea typeface="微软雅黑" panose="020B0503020204020204" pitchFamily="34" charset="-122"/>
                <a:sym typeface="+mn-ea"/>
              </a:rPr>
              <a:t>整体预测结果</a:t>
            </a:r>
            <a:endParaRPr lang="en-US" altLang="x-none" sz="1600" b="1"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TextBox 13">
            <a:extLst>
              <a:ext uri="{FF2B5EF4-FFF2-40B4-BE49-F238E27FC236}">
                <a16:creationId xmlns:a16="http://schemas.microsoft.com/office/drawing/2014/main" id="{AFF51EAF-F7D7-4FF4-9F0B-AF936BBB0DFB}"/>
              </a:ext>
            </a:extLst>
          </p:cNvPr>
          <p:cNvSpPr txBox="1">
            <a:spLocks noChangeArrowheads="1"/>
          </p:cNvSpPr>
          <p:nvPr/>
        </p:nvSpPr>
        <p:spPr bwMode="auto">
          <a:xfrm>
            <a:off x="8301772" y="5981700"/>
            <a:ext cx="21124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en-US" altLang="zh-CN" sz="1600" b="1" dirty="0">
                <a:solidFill>
                  <a:schemeClr val="bg2">
                    <a:lumMod val="25000"/>
                  </a:schemeClr>
                </a:solidFill>
                <a:latin typeface="微软雅黑" panose="020B0503020204020204" pitchFamily="34" charset="-122"/>
                <a:ea typeface="微软雅黑" panose="020B0503020204020204" pitchFamily="34" charset="-122"/>
                <a:sym typeface="+mn-ea"/>
              </a:rPr>
              <a:t>T2DM</a:t>
            </a:r>
            <a:r>
              <a:rPr lang="zh-CN" altLang="en-US" sz="1600" b="1" dirty="0">
                <a:solidFill>
                  <a:schemeClr val="bg2">
                    <a:lumMod val="25000"/>
                  </a:schemeClr>
                </a:solidFill>
                <a:latin typeface="微软雅黑" panose="020B0503020204020204" pitchFamily="34" charset="-122"/>
                <a:ea typeface="微软雅黑" panose="020B0503020204020204" pitchFamily="34" charset="-122"/>
                <a:sym typeface="+mn-ea"/>
              </a:rPr>
              <a:t>整体预测结果</a:t>
            </a:r>
            <a:endParaRPr lang="en-US" altLang="x-none" sz="1600" b="1"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9" name="直接连接符 8">
            <a:extLst>
              <a:ext uri="{FF2B5EF4-FFF2-40B4-BE49-F238E27FC236}">
                <a16:creationId xmlns:a16="http://schemas.microsoft.com/office/drawing/2014/main" id="{292AE027-1D6D-4DF3-AA60-BFAE4D97627A}"/>
              </a:ext>
            </a:extLst>
          </p:cNvPr>
          <p:cNvCxnSpPr/>
          <p:nvPr/>
        </p:nvCxnSpPr>
        <p:spPr>
          <a:xfrm>
            <a:off x="6096000" y="1193946"/>
            <a:ext cx="0" cy="535360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8115888"/>
      </p:ext>
    </p:extLst>
  </p:cSld>
  <p:clrMapOvr>
    <a:masterClrMapping/>
  </p:clrMapOvr>
  <mc:AlternateContent xmlns:mc="http://schemas.openxmlformats.org/markup-compatibility/2006" xmlns:p14="http://schemas.microsoft.com/office/powerpoint/2010/main">
    <mc:Choice Requires="p14">
      <p:transition spd="slow" p14:dur="1300" advClick="0" advTm="3000"/>
    </mc:Choice>
    <mc:Fallback xmlns="">
      <p:transition spd="slow" advClick="0" advTm="3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0" y="215973"/>
            <a:ext cx="12192000" cy="762000"/>
          </a:xfrm>
          <a:prstGeom prst="rect">
            <a:avLst/>
          </a:prstGeom>
          <a:solidFill>
            <a:srgbClr val="002F7C"/>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3D557A"/>
              </a:solidFill>
            </a:endParaRPr>
          </a:p>
        </p:txBody>
      </p:sp>
      <p:sp>
        <p:nvSpPr>
          <p:cNvPr id="39" name="矩形 38"/>
          <p:cNvSpPr/>
          <p:nvPr/>
        </p:nvSpPr>
        <p:spPr>
          <a:xfrm>
            <a:off x="824682" y="0"/>
            <a:ext cx="175443" cy="628650"/>
          </a:xfrm>
          <a:prstGeom prst="rect">
            <a:avLst/>
          </a:prstGeom>
          <a:solidFill>
            <a:srgbClr val="829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TextBox 13"/>
          <p:cNvSpPr txBox="1">
            <a:spLocks noChangeArrowheads="1"/>
          </p:cNvSpPr>
          <p:nvPr/>
        </p:nvSpPr>
        <p:spPr bwMode="auto">
          <a:xfrm>
            <a:off x="1173113" y="310449"/>
            <a:ext cx="29416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en-US" altLang="zh-CN" b="1" dirty="0">
                <a:solidFill>
                  <a:schemeClr val="bg1"/>
                </a:solidFill>
                <a:latin typeface="微软雅黑" panose="020B0503020204020204" pitchFamily="34" charset="-122"/>
                <a:ea typeface="微软雅黑" panose="020B0503020204020204" pitchFamily="34" charset="-122"/>
                <a:sym typeface="+mn-ea"/>
              </a:rPr>
              <a:t>Part 3 SVM</a:t>
            </a:r>
            <a:r>
              <a:rPr lang="zh-CN" altLang="en-US" b="1" dirty="0">
                <a:solidFill>
                  <a:schemeClr val="bg1"/>
                </a:solidFill>
                <a:latin typeface="微软雅黑" panose="020B0503020204020204" pitchFamily="34" charset="-122"/>
                <a:ea typeface="微软雅黑" panose="020B0503020204020204" pitchFamily="34" charset="-122"/>
                <a:sym typeface="+mn-ea"/>
              </a:rPr>
              <a:t>部分预测结果</a:t>
            </a:r>
            <a:endParaRPr lang="en-US" altLang="x-none"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41" name="Picture 6" descr="D:\MBA工作\LOGO\同济经管LOGO反白.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267423" y="381661"/>
            <a:ext cx="1386605" cy="462962"/>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微信图片_20220318113523"/>
          <p:cNvPicPr>
            <a:picLocks noChangeAspect="1"/>
          </p:cNvPicPr>
          <p:nvPr userDrawn="1"/>
        </p:nvPicPr>
        <p:blipFill>
          <a:blip r:embed="rId4"/>
          <a:stretch>
            <a:fillRect/>
          </a:stretch>
        </p:blipFill>
        <p:spPr>
          <a:xfrm>
            <a:off x="9291877" y="6295681"/>
            <a:ext cx="2244725" cy="361315"/>
          </a:xfrm>
          <a:prstGeom prst="rect">
            <a:avLst/>
          </a:prstGeom>
        </p:spPr>
      </p:pic>
      <p:cxnSp>
        <p:nvCxnSpPr>
          <p:cNvPr id="9" name="直接连接符 8">
            <a:extLst>
              <a:ext uri="{FF2B5EF4-FFF2-40B4-BE49-F238E27FC236}">
                <a16:creationId xmlns:a16="http://schemas.microsoft.com/office/drawing/2014/main" id="{292AE027-1D6D-4DF3-AA60-BFAE4D97627A}"/>
              </a:ext>
            </a:extLst>
          </p:cNvPr>
          <p:cNvCxnSpPr>
            <a:cxnSpLocks/>
          </p:cNvCxnSpPr>
          <p:nvPr/>
        </p:nvCxnSpPr>
        <p:spPr>
          <a:xfrm>
            <a:off x="6096000" y="1594338"/>
            <a:ext cx="0" cy="4935628"/>
          </a:xfrm>
          <a:prstGeom prst="line">
            <a:avLst/>
          </a:prstGeom>
        </p:spPr>
        <p:style>
          <a:lnRef idx="1">
            <a:schemeClr val="accent1"/>
          </a:lnRef>
          <a:fillRef idx="0">
            <a:schemeClr val="accent1"/>
          </a:fillRef>
          <a:effectRef idx="0">
            <a:schemeClr val="accent1"/>
          </a:effectRef>
          <a:fontRef idx="minor">
            <a:schemeClr val="tx1"/>
          </a:fontRef>
        </p:style>
      </p:cxnSp>
      <p:pic>
        <p:nvPicPr>
          <p:cNvPr id="33" name="图片 32">
            <a:extLst>
              <a:ext uri="{FF2B5EF4-FFF2-40B4-BE49-F238E27FC236}">
                <a16:creationId xmlns:a16="http://schemas.microsoft.com/office/drawing/2014/main" id="{E0D851F6-E0B3-4CA0-BCDF-3F46CB1312E2}"/>
              </a:ext>
            </a:extLst>
          </p:cNvPr>
          <p:cNvPicPr/>
          <p:nvPr/>
        </p:nvPicPr>
        <p:blipFill rotWithShape="1">
          <a:blip r:embed="rId5"/>
          <a:srcRect l="-267" t="50" r="267" b="11488"/>
          <a:stretch/>
        </p:blipFill>
        <p:spPr bwMode="auto">
          <a:xfrm>
            <a:off x="623032" y="1986475"/>
            <a:ext cx="4756150" cy="2885049"/>
          </a:xfrm>
          <a:prstGeom prst="rect">
            <a:avLst/>
          </a:prstGeom>
          <a:ln>
            <a:noFill/>
          </a:ln>
          <a:extLst>
            <a:ext uri="{53640926-AAD7-44D8-BBD7-CCE9431645EC}">
              <a14:shadowObscured xmlns:a14="http://schemas.microsoft.com/office/drawing/2010/main"/>
            </a:ext>
          </a:extLst>
        </p:spPr>
      </p:pic>
      <p:pic>
        <p:nvPicPr>
          <p:cNvPr id="34" name="图片 33">
            <a:extLst>
              <a:ext uri="{FF2B5EF4-FFF2-40B4-BE49-F238E27FC236}">
                <a16:creationId xmlns:a16="http://schemas.microsoft.com/office/drawing/2014/main" id="{525B665C-BCC1-404E-A145-28CD1E7E7A77}"/>
              </a:ext>
            </a:extLst>
          </p:cNvPr>
          <p:cNvPicPr/>
          <p:nvPr/>
        </p:nvPicPr>
        <p:blipFill rotWithShape="1">
          <a:blip r:embed="rId6"/>
          <a:srcRect b="14667"/>
          <a:stretch/>
        </p:blipFill>
        <p:spPr bwMode="auto">
          <a:xfrm>
            <a:off x="6606492" y="2179271"/>
            <a:ext cx="5274310" cy="2393950"/>
          </a:xfrm>
          <a:prstGeom prst="rect">
            <a:avLst/>
          </a:prstGeom>
          <a:ln>
            <a:noFill/>
          </a:ln>
          <a:extLst>
            <a:ext uri="{53640926-AAD7-44D8-BBD7-CCE9431645EC}">
              <a14:shadowObscured xmlns:a14="http://schemas.microsoft.com/office/drawing/2010/main"/>
            </a:ext>
          </a:extLst>
        </p:spPr>
      </p:pic>
      <p:sp>
        <p:nvSpPr>
          <p:cNvPr id="42" name="文本框 41">
            <a:extLst>
              <a:ext uri="{FF2B5EF4-FFF2-40B4-BE49-F238E27FC236}">
                <a16:creationId xmlns:a16="http://schemas.microsoft.com/office/drawing/2014/main" id="{B4792630-580C-46FE-BA93-89ABA5367363}"/>
              </a:ext>
            </a:extLst>
          </p:cNvPr>
          <p:cNvSpPr txBox="1"/>
          <p:nvPr/>
        </p:nvSpPr>
        <p:spPr>
          <a:xfrm>
            <a:off x="0" y="5248555"/>
            <a:ext cx="6101862" cy="830997"/>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一类病人部分预测</a:t>
            </a:r>
            <a:r>
              <a:rPr lang="en-US" altLang="zh-CN" sz="1600" dirty="0">
                <a:latin typeface="微软雅黑" panose="020B0503020204020204" pitchFamily="34" charset="-122"/>
                <a:ea typeface="微软雅黑" panose="020B0503020204020204" pitchFamily="34" charset="-122"/>
              </a:rPr>
              <a:t>MAE</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MSE</a:t>
            </a:r>
          </a:p>
          <a:p>
            <a:pPr algn="ctr"/>
            <a:r>
              <a:rPr lang="zh-CN" altLang="en-US" sz="1600" dirty="0">
                <a:latin typeface="微软雅黑" panose="020B0503020204020204" pitchFamily="34" charset="-122"/>
                <a:ea typeface="微软雅黑" panose="020B0503020204020204" pitchFamily="34" charset="-122"/>
              </a:rPr>
              <a:t>平均</a:t>
            </a:r>
            <a:r>
              <a:rPr lang="en-US" altLang="zh-CN" sz="1600" dirty="0">
                <a:latin typeface="微软雅黑" panose="020B0503020204020204" pitchFamily="34" charset="-122"/>
                <a:ea typeface="微软雅黑" panose="020B0503020204020204" pitchFamily="34" charset="-122"/>
              </a:rPr>
              <a:t>MAE</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40.82141412</a:t>
            </a:r>
          </a:p>
          <a:p>
            <a:pPr algn="ctr"/>
            <a:r>
              <a:rPr lang="zh-CN" altLang="en-US" sz="1600" dirty="0">
                <a:latin typeface="微软雅黑" panose="020B0503020204020204" pitchFamily="34" charset="-122"/>
                <a:ea typeface="微软雅黑" panose="020B0503020204020204" pitchFamily="34" charset="-122"/>
              </a:rPr>
              <a:t>平均</a:t>
            </a:r>
            <a:r>
              <a:rPr lang="en-US" altLang="zh-CN" sz="1600" dirty="0">
                <a:latin typeface="微软雅黑" panose="020B0503020204020204" pitchFamily="34" charset="-122"/>
                <a:ea typeface="微软雅黑" panose="020B0503020204020204" pitchFamily="34" charset="-122"/>
              </a:rPr>
              <a:t>MSE</a:t>
            </a:r>
            <a:r>
              <a:rPr lang="zh-CN" altLang="en-US" sz="1600" dirty="0">
                <a:latin typeface="微软雅黑" panose="020B0503020204020204" pitchFamily="34" charset="-122"/>
                <a:ea typeface="微软雅黑" panose="020B0503020204020204" pitchFamily="34" charset="-122"/>
              </a:rPr>
              <a:t>为：</a:t>
            </a:r>
            <a:r>
              <a:rPr lang="en-US" altLang="zh-CN" sz="1600" dirty="0">
                <a:latin typeface="微软雅黑" panose="020B0503020204020204" pitchFamily="34" charset="-122"/>
                <a:ea typeface="微软雅黑" panose="020B0503020204020204" pitchFamily="34" charset="-122"/>
              </a:rPr>
              <a:t>2,662.182582525</a:t>
            </a:r>
          </a:p>
        </p:txBody>
      </p:sp>
      <p:sp>
        <p:nvSpPr>
          <p:cNvPr id="43" name="文本框 42">
            <a:extLst>
              <a:ext uri="{FF2B5EF4-FFF2-40B4-BE49-F238E27FC236}">
                <a16:creationId xmlns:a16="http://schemas.microsoft.com/office/drawing/2014/main" id="{DD4126E1-8521-4C0B-946C-382691BA3C2A}"/>
              </a:ext>
            </a:extLst>
          </p:cNvPr>
          <p:cNvSpPr txBox="1"/>
          <p:nvPr/>
        </p:nvSpPr>
        <p:spPr>
          <a:xfrm>
            <a:off x="6192716" y="5359020"/>
            <a:ext cx="6101862" cy="830997"/>
          </a:xfrm>
          <a:prstGeom prst="rect">
            <a:avLst/>
          </a:prstGeom>
          <a:noFill/>
        </p:spPr>
        <p:txBody>
          <a:bodyPr wrap="square">
            <a:spAutoFit/>
          </a:bodyPr>
          <a:lstStyle/>
          <a:p>
            <a:pPr algn="ct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二类病人部分预测</a:t>
            </a:r>
            <a:r>
              <a:rPr lang="en-US"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MAE</a:t>
            </a: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MSE</a:t>
            </a:r>
            <a:endPar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平均</a:t>
            </a:r>
            <a:r>
              <a:rPr lang="en-US"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MAE</a:t>
            </a: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为：</a:t>
            </a:r>
            <a:r>
              <a:rPr lang="en-US"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30.5993728</a:t>
            </a:r>
            <a:endPar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平均</a:t>
            </a:r>
            <a:r>
              <a:rPr lang="en-US"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MSE</a:t>
            </a: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为：</a:t>
            </a:r>
            <a:r>
              <a:rPr lang="en-US"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1,615.44574059</a:t>
            </a:r>
            <a:endPar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4" name="文本框 43">
            <a:extLst>
              <a:ext uri="{FF2B5EF4-FFF2-40B4-BE49-F238E27FC236}">
                <a16:creationId xmlns:a16="http://schemas.microsoft.com/office/drawing/2014/main" id="{78459D5A-1469-439C-95AF-7F2938EF5607}"/>
              </a:ext>
            </a:extLst>
          </p:cNvPr>
          <p:cNvSpPr txBox="1"/>
          <p:nvPr/>
        </p:nvSpPr>
        <p:spPr>
          <a:xfrm>
            <a:off x="507561" y="1170338"/>
            <a:ext cx="2493546" cy="369332"/>
          </a:xfrm>
          <a:prstGeom prst="rect">
            <a:avLst/>
          </a:prstGeom>
          <a:noFill/>
        </p:spPr>
        <p:txBody>
          <a:bodyPr wrap="square">
            <a:spAutoFit/>
          </a:bodyPr>
          <a:lstStyle/>
          <a:p>
            <a:pPr algn="ctr"/>
            <a:r>
              <a:rPr lang="zh-CN" altLang="en-US" dirty="0">
                <a:latin typeface="微软雅黑" panose="020B0503020204020204" pitchFamily="34" charset="-122"/>
                <a:ea typeface="微软雅黑" panose="020B0503020204020204" pitchFamily="34" charset="-122"/>
              </a:rPr>
              <a:t>对每个病人单独预测：</a:t>
            </a:r>
            <a:endParaRPr lang="en-US" altLang="zh-CN"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87228835"/>
      </p:ext>
    </p:extLst>
  </p:cSld>
  <p:clrMapOvr>
    <a:masterClrMapping/>
  </p:clrMapOvr>
  <mc:AlternateContent xmlns:mc="http://schemas.openxmlformats.org/markup-compatibility/2006" xmlns:p14="http://schemas.microsoft.com/office/powerpoint/2010/main">
    <mc:Choice Requires="p14">
      <p:transition spd="slow" p14:dur="1300" advClick="0" advTm="3000"/>
    </mc:Choice>
    <mc:Fallback xmlns="">
      <p:transition spd="slow" advClick="0" advTm="3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562100"/>
            <a:ext cx="12192000" cy="3924300"/>
            <a:chOff x="0" y="1562100"/>
            <a:chExt cx="12192000" cy="3924300"/>
          </a:xfrm>
        </p:grpSpPr>
        <p:sp>
          <p:nvSpPr>
            <p:cNvPr id="3" name="矩形 2"/>
            <p:cNvSpPr/>
            <p:nvPr userDrawn="1"/>
          </p:nvSpPr>
          <p:spPr>
            <a:xfrm>
              <a:off x="0" y="1562100"/>
              <a:ext cx="12192000" cy="39243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userDrawn="1"/>
          </p:nvSpPr>
          <p:spPr>
            <a:xfrm>
              <a:off x="0" y="1562100"/>
              <a:ext cx="3546499" cy="3924300"/>
            </a:xfrm>
            <a:custGeom>
              <a:avLst/>
              <a:gdLst>
                <a:gd name="connsiteX0" fmla="*/ 0 w 4922244"/>
                <a:gd name="connsiteY0" fmla="*/ 0 h 5048251"/>
                <a:gd name="connsiteX1" fmla="*/ 1947941 w 4922244"/>
                <a:gd name="connsiteY1" fmla="*/ 0 h 5048251"/>
                <a:gd name="connsiteX2" fmla="*/ 4922244 w 4922244"/>
                <a:gd name="connsiteY2" fmla="*/ 2974304 h 5048251"/>
                <a:gd name="connsiteX3" fmla="*/ 2848297 w 4922244"/>
                <a:gd name="connsiteY3" fmla="*/ 5048251 h 5048251"/>
                <a:gd name="connsiteX4" fmla="*/ 0 w 4922244"/>
                <a:gd name="connsiteY4" fmla="*/ 5048251 h 5048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2244" h="5048251">
                  <a:moveTo>
                    <a:pt x="0" y="0"/>
                  </a:moveTo>
                  <a:lnTo>
                    <a:pt x="1947941" y="0"/>
                  </a:lnTo>
                  <a:lnTo>
                    <a:pt x="4922244" y="2974304"/>
                  </a:lnTo>
                  <a:lnTo>
                    <a:pt x="2848297" y="5048251"/>
                  </a:lnTo>
                  <a:lnTo>
                    <a:pt x="0" y="5048251"/>
                  </a:lnTo>
                  <a:close/>
                </a:path>
              </a:pathLst>
            </a:custGeom>
            <a:solidFill>
              <a:srgbClr val="002F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userDrawn="1"/>
          </p:nvSpPr>
          <p:spPr>
            <a:xfrm>
              <a:off x="1790352" y="1562100"/>
              <a:ext cx="3124548" cy="3924300"/>
            </a:xfrm>
            <a:custGeom>
              <a:avLst/>
              <a:gdLst>
                <a:gd name="connsiteX0" fmla="*/ 0 w 4336612"/>
                <a:gd name="connsiteY0" fmla="*/ 0 h 5048251"/>
                <a:gd name="connsiteX1" fmla="*/ 1362309 w 4336612"/>
                <a:gd name="connsiteY1" fmla="*/ 0 h 5048251"/>
                <a:gd name="connsiteX2" fmla="*/ 4336612 w 4336612"/>
                <a:gd name="connsiteY2" fmla="*/ 2974304 h 5048251"/>
                <a:gd name="connsiteX3" fmla="*/ 2262665 w 4336612"/>
                <a:gd name="connsiteY3" fmla="*/ 5048251 h 5048251"/>
                <a:gd name="connsiteX4" fmla="*/ 900356 w 4336612"/>
                <a:gd name="connsiteY4" fmla="*/ 5048251 h 5048251"/>
                <a:gd name="connsiteX5" fmla="*/ 2974303 w 4336612"/>
                <a:gd name="connsiteY5" fmla="*/ 2974304 h 5048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6612" h="5048251">
                  <a:moveTo>
                    <a:pt x="0" y="0"/>
                  </a:moveTo>
                  <a:lnTo>
                    <a:pt x="1362309" y="0"/>
                  </a:lnTo>
                  <a:lnTo>
                    <a:pt x="4336612" y="2974304"/>
                  </a:lnTo>
                  <a:lnTo>
                    <a:pt x="2262665" y="5048251"/>
                  </a:lnTo>
                  <a:lnTo>
                    <a:pt x="900356" y="5048251"/>
                  </a:lnTo>
                  <a:lnTo>
                    <a:pt x="2974303" y="2974304"/>
                  </a:lnTo>
                  <a:close/>
                </a:path>
              </a:pathLst>
            </a:custGeom>
            <a:solidFill>
              <a:schemeClr val="tx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userDrawn="1"/>
          </p:nvSpPr>
          <p:spPr>
            <a:xfrm>
              <a:off x="743686" y="2847022"/>
              <a:ext cx="1712328" cy="1862048"/>
            </a:xfrm>
            <a:prstGeom prst="rect">
              <a:avLst/>
            </a:prstGeom>
            <a:noFill/>
          </p:spPr>
          <p:txBody>
            <a:bodyPr wrap="none" rtlCol="0">
              <a:spAutoFit/>
            </a:bodyPr>
            <a:lstStyle/>
            <a:p>
              <a:pPr algn="ctr"/>
              <a:r>
                <a:rPr lang="en-US" altLang="zh-CN" sz="11500" dirty="0">
                  <a:solidFill>
                    <a:schemeClr val="bg1"/>
                  </a:solidFill>
                  <a:latin typeface="Impact" panose="020B0806030902050204" pitchFamily="34" charset="0"/>
                </a:rPr>
                <a:t>04</a:t>
              </a:r>
              <a:endParaRPr lang="zh-CN" altLang="en-US" sz="11500" dirty="0">
                <a:solidFill>
                  <a:schemeClr val="bg1"/>
                </a:solidFill>
                <a:latin typeface="Impact" panose="020B0806030902050204" pitchFamily="34" charset="0"/>
              </a:endParaRPr>
            </a:p>
          </p:txBody>
        </p:sp>
        <p:sp>
          <p:nvSpPr>
            <p:cNvPr id="7" name="文本框 6"/>
            <p:cNvSpPr txBox="1"/>
            <p:nvPr userDrawn="1"/>
          </p:nvSpPr>
          <p:spPr>
            <a:xfrm>
              <a:off x="5579540" y="3362547"/>
              <a:ext cx="5753098" cy="830997"/>
            </a:xfrm>
            <a:prstGeom prst="rect">
              <a:avLst/>
            </a:prstGeom>
            <a:noFill/>
          </p:spPr>
          <p:txBody>
            <a:bodyPr wrap="square" rtlCol="0">
              <a:spAutoFit/>
              <a:scene3d>
                <a:camera prst="orthographicFront"/>
                <a:lightRig rig="threePt" dir="t"/>
              </a:scene3d>
              <a:sp3d contourW="12700"/>
            </a:bodyPr>
            <a:lstStyle/>
            <a:p>
              <a:r>
                <a:rPr lang="en-US" altLang="zh-CN" sz="4800" b="1" dirty="0">
                  <a:solidFill>
                    <a:schemeClr val="tx1">
                      <a:lumMod val="75000"/>
                      <a:lumOff val="25000"/>
                    </a:schemeClr>
                  </a:solidFill>
                  <a:latin typeface="微软雅黑" panose="020B0503020204020204" pitchFamily="34" charset="-122"/>
                  <a:ea typeface="微软雅黑" panose="020B0503020204020204" pitchFamily="34" charset="-122"/>
                </a:rPr>
                <a:t>LSTM</a:t>
              </a:r>
              <a:r>
                <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rPr>
                <a:t>模型</a:t>
              </a:r>
              <a:endParaRPr lang="en-US" altLang="zh-CN" sz="4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20858337"/>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19"/>
          <p:cNvSpPr>
            <a:spLocks noChangeArrowheads="1"/>
          </p:cNvSpPr>
          <p:nvPr/>
        </p:nvSpPr>
        <p:spPr bwMode="auto">
          <a:xfrm>
            <a:off x="1006644" y="3399876"/>
            <a:ext cx="711200" cy="715962"/>
          </a:xfrm>
          <a:prstGeom prst="ellipse">
            <a:avLst/>
          </a:prstGeom>
          <a:solidFill>
            <a:srgbClr val="002F7C"/>
          </a:solidFill>
          <a:ln>
            <a:noFill/>
          </a:ln>
        </p:spPr>
        <p:txBody>
          <a:bodyPr anchor="ctr"/>
          <a:lstStyle>
            <a:lvl1pPr eaLnBrk="0" hangingPunct="0">
              <a:defRPr>
                <a:solidFill>
                  <a:schemeClr val="tx1"/>
                </a:solidFill>
                <a:latin typeface="Calibri" panose="020F0502020204030204" charset="0"/>
                <a:ea typeface="宋体" panose="02010600030101010101" pitchFamily="2" charset="-122"/>
              </a:defRPr>
            </a:lvl1pPr>
            <a:lvl2pPr eaLnBrk="0" hangingPunct="0">
              <a:defRPr>
                <a:solidFill>
                  <a:schemeClr val="tx1"/>
                </a:solidFill>
                <a:latin typeface="Calibri" panose="020F0502020204030204" charset="0"/>
                <a:ea typeface="宋体" panose="02010600030101010101" pitchFamily="2" charset="-122"/>
              </a:defRPr>
            </a:lvl2pPr>
            <a:lvl3pPr eaLnBrk="0" hangingPunct="0">
              <a:defRPr>
                <a:solidFill>
                  <a:schemeClr val="tx1"/>
                </a:solidFill>
                <a:latin typeface="Calibri" panose="020F0502020204030204" charset="0"/>
                <a:ea typeface="宋体" panose="02010600030101010101" pitchFamily="2" charset="-122"/>
              </a:defRPr>
            </a:lvl3pPr>
            <a:lvl4pPr eaLnBrk="0" hangingPunct="0">
              <a:defRPr>
                <a:solidFill>
                  <a:schemeClr val="tx1"/>
                </a:solidFill>
                <a:latin typeface="Calibri" panose="020F0502020204030204" charset="0"/>
                <a:ea typeface="宋体" panose="02010600030101010101" pitchFamily="2" charset="-122"/>
              </a:defRPr>
            </a:lvl4pPr>
            <a:lvl5pPr eaLnBrk="0" hangingPunct="0">
              <a:defRPr>
                <a:solidFill>
                  <a:schemeClr val="tx1"/>
                </a:solidFill>
                <a:latin typeface="Calibri" panose="020F050202020403020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en-US" altLang="zh-CN" sz="11700">
              <a:solidFill>
                <a:schemeClr val="bg1"/>
              </a:solidFill>
            </a:endParaRPr>
          </a:p>
        </p:txBody>
      </p:sp>
      <p:pic>
        <p:nvPicPr>
          <p:cNvPr id="10" name="Group 2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9206" y="3596726"/>
            <a:ext cx="390525"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val 16"/>
          <p:cNvSpPr>
            <a:spLocks noChangeArrowheads="1"/>
          </p:cNvSpPr>
          <p:nvPr/>
        </p:nvSpPr>
        <p:spPr bwMode="auto">
          <a:xfrm>
            <a:off x="1006644" y="2342601"/>
            <a:ext cx="711200" cy="715962"/>
          </a:xfrm>
          <a:prstGeom prst="ellipse">
            <a:avLst/>
          </a:prstGeom>
          <a:solidFill>
            <a:srgbClr val="8299B4"/>
          </a:solidFill>
          <a:ln>
            <a:noFill/>
          </a:ln>
        </p:spPr>
        <p:txBody>
          <a:bodyPr anchor="ctr"/>
          <a:lstStyle>
            <a:lvl1pPr eaLnBrk="0" hangingPunct="0">
              <a:defRPr>
                <a:solidFill>
                  <a:schemeClr val="tx1"/>
                </a:solidFill>
                <a:latin typeface="Calibri" panose="020F0502020204030204" charset="0"/>
                <a:ea typeface="宋体" panose="02010600030101010101" pitchFamily="2" charset="-122"/>
              </a:defRPr>
            </a:lvl1pPr>
            <a:lvl2pPr eaLnBrk="0" hangingPunct="0">
              <a:defRPr>
                <a:solidFill>
                  <a:schemeClr val="tx1"/>
                </a:solidFill>
                <a:latin typeface="Calibri" panose="020F0502020204030204" charset="0"/>
                <a:ea typeface="宋体" panose="02010600030101010101" pitchFamily="2" charset="-122"/>
              </a:defRPr>
            </a:lvl2pPr>
            <a:lvl3pPr eaLnBrk="0" hangingPunct="0">
              <a:defRPr>
                <a:solidFill>
                  <a:schemeClr val="tx1"/>
                </a:solidFill>
                <a:latin typeface="Calibri" panose="020F0502020204030204" charset="0"/>
                <a:ea typeface="宋体" panose="02010600030101010101" pitchFamily="2" charset="-122"/>
              </a:defRPr>
            </a:lvl3pPr>
            <a:lvl4pPr eaLnBrk="0" hangingPunct="0">
              <a:defRPr>
                <a:solidFill>
                  <a:schemeClr val="tx1"/>
                </a:solidFill>
                <a:latin typeface="Calibri" panose="020F0502020204030204" charset="0"/>
                <a:ea typeface="宋体" panose="02010600030101010101" pitchFamily="2" charset="-122"/>
              </a:defRPr>
            </a:lvl4pPr>
            <a:lvl5pPr eaLnBrk="0" hangingPunct="0">
              <a:defRPr>
                <a:solidFill>
                  <a:schemeClr val="tx1"/>
                </a:solidFill>
                <a:latin typeface="Calibri" panose="020F050202020403020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en-US" altLang="zh-CN" sz="11700">
              <a:solidFill>
                <a:schemeClr val="bg1"/>
              </a:solidFill>
            </a:endParaRPr>
          </a:p>
        </p:txBody>
      </p:sp>
      <p:pic>
        <p:nvPicPr>
          <p:cNvPr id="3" name="Group 3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4444" y="2506113"/>
            <a:ext cx="37147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Oval 10"/>
          <p:cNvSpPr>
            <a:spLocks noChangeArrowheads="1"/>
          </p:cNvSpPr>
          <p:nvPr/>
        </p:nvSpPr>
        <p:spPr bwMode="auto">
          <a:xfrm>
            <a:off x="1006644" y="5532893"/>
            <a:ext cx="711200" cy="715962"/>
          </a:xfrm>
          <a:prstGeom prst="ellipse">
            <a:avLst/>
          </a:prstGeom>
          <a:solidFill>
            <a:srgbClr val="002F7C"/>
          </a:solidFill>
          <a:ln>
            <a:noFill/>
          </a:ln>
        </p:spPr>
        <p:txBody>
          <a:bodyPr anchor="ctr"/>
          <a:lstStyle>
            <a:lvl1pPr eaLnBrk="0" hangingPunct="0">
              <a:defRPr>
                <a:solidFill>
                  <a:schemeClr val="tx1"/>
                </a:solidFill>
                <a:latin typeface="Calibri" panose="020F0502020204030204" charset="0"/>
                <a:ea typeface="宋体" panose="02010600030101010101" pitchFamily="2" charset="-122"/>
              </a:defRPr>
            </a:lvl1pPr>
            <a:lvl2pPr eaLnBrk="0" hangingPunct="0">
              <a:defRPr>
                <a:solidFill>
                  <a:schemeClr val="tx1"/>
                </a:solidFill>
                <a:latin typeface="Calibri" panose="020F0502020204030204" charset="0"/>
                <a:ea typeface="宋体" panose="02010600030101010101" pitchFamily="2" charset="-122"/>
              </a:defRPr>
            </a:lvl2pPr>
            <a:lvl3pPr eaLnBrk="0" hangingPunct="0">
              <a:defRPr>
                <a:solidFill>
                  <a:schemeClr val="tx1"/>
                </a:solidFill>
                <a:latin typeface="Calibri" panose="020F0502020204030204" charset="0"/>
                <a:ea typeface="宋体" panose="02010600030101010101" pitchFamily="2" charset="-122"/>
              </a:defRPr>
            </a:lvl3pPr>
            <a:lvl4pPr eaLnBrk="0" hangingPunct="0">
              <a:defRPr>
                <a:solidFill>
                  <a:schemeClr val="tx1"/>
                </a:solidFill>
                <a:latin typeface="Calibri" panose="020F0502020204030204" charset="0"/>
                <a:ea typeface="宋体" panose="02010600030101010101" pitchFamily="2" charset="-122"/>
              </a:defRPr>
            </a:lvl4pPr>
            <a:lvl5pPr eaLnBrk="0" hangingPunct="0">
              <a:defRPr>
                <a:solidFill>
                  <a:schemeClr val="tx1"/>
                </a:solidFill>
                <a:latin typeface="Calibri" panose="020F050202020403020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en-US" altLang="zh-CN" sz="11700">
              <a:solidFill>
                <a:schemeClr val="bg1"/>
              </a:solidFill>
            </a:endParaRPr>
          </a:p>
        </p:txBody>
      </p:sp>
      <p:pic>
        <p:nvPicPr>
          <p:cNvPr id="14" name="Group 8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1906" y="5697993"/>
            <a:ext cx="347663"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3"/>
          <p:cNvSpPr txBox="1">
            <a:spLocks noChangeArrowheads="1"/>
          </p:cNvSpPr>
          <p:nvPr/>
        </p:nvSpPr>
        <p:spPr bwMode="auto">
          <a:xfrm>
            <a:off x="1887706" y="5574168"/>
            <a:ext cx="14001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zh-CN" altLang="en-US" sz="1600" b="1" dirty="0">
                <a:solidFill>
                  <a:schemeClr val="bg2">
                    <a:lumMod val="25000"/>
                  </a:schemeClr>
                </a:solidFill>
                <a:latin typeface="微软雅黑" panose="020B0503020204020204" pitchFamily="34" charset="-122"/>
                <a:ea typeface="微软雅黑" panose="020B0503020204020204" pitchFamily="34" charset="-122"/>
                <a:sym typeface="+mn-ea"/>
              </a:rPr>
              <a:t>输出门</a:t>
            </a:r>
            <a:endParaRPr lang="en-US" altLang="x-none" sz="1600" b="1"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TextBox 13"/>
          <p:cNvSpPr txBox="1">
            <a:spLocks noChangeArrowheads="1"/>
          </p:cNvSpPr>
          <p:nvPr/>
        </p:nvSpPr>
        <p:spPr bwMode="auto">
          <a:xfrm>
            <a:off x="1892470" y="5859918"/>
            <a:ext cx="249212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zh-CN" altLang="en-US" sz="1200" dirty="0">
                <a:latin typeface="微软雅黑" panose="020B0503020204020204" pitchFamily="34" charset="-122"/>
                <a:ea typeface="微软雅黑" panose="020B0503020204020204" pitchFamily="34" charset="-122"/>
                <a:sym typeface="+mn-ea"/>
              </a:rPr>
              <a:t>决定基于细胞状态输出哪些信息</a:t>
            </a:r>
            <a:endPar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TextBox 13"/>
          <p:cNvSpPr txBox="1">
            <a:spLocks noChangeArrowheads="1"/>
          </p:cNvSpPr>
          <p:nvPr/>
        </p:nvSpPr>
        <p:spPr bwMode="auto">
          <a:xfrm>
            <a:off x="1887706" y="2358476"/>
            <a:ext cx="14001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zh-CN" altLang="en-US" sz="1600" b="1" dirty="0">
                <a:solidFill>
                  <a:schemeClr val="bg2">
                    <a:lumMod val="25000"/>
                  </a:schemeClr>
                </a:solidFill>
                <a:latin typeface="微软雅黑" panose="020B0503020204020204" pitchFamily="34" charset="-122"/>
                <a:ea typeface="微软雅黑" panose="020B0503020204020204" pitchFamily="34" charset="-122"/>
                <a:sym typeface="+mn-ea"/>
              </a:rPr>
              <a:t>细胞状态</a:t>
            </a:r>
            <a:endParaRPr lang="en-US" altLang="x-none" sz="1600" b="1"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TextBox 13"/>
          <p:cNvSpPr txBox="1">
            <a:spLocks noChangeArrowheads="1"/>
          </p:cNvSpPr>
          <p:nvPr/>
        </p:nvSpPr>
        <p:spPr bwMode="auto">
          <a:xfrm>
            <a:off x="1887706" y="3434801"/>
            <a:ext cx="14001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zh-CN" altLang="en-US" sz="1600" b="1" dirty="0">
                <a:solidFill>
                  <a:schemeClr val="bg2">
                    <a:lumMod val="25000"/>
                  </a:schemeClr>
                </a:solidFill>
                <a:latin typeface="微软雅黑" panose="020B0503020204020204" pitchFamily="34" charset="-122"/>
                <a:ea typeface="微软雅黑" panose="020B0503020204020204" pitchFamily="34" charset="-122"/>
                <a:sym typeface="+mn-ea"/>
              </a:rPr>
              <a:t>输入门</a:t>
            </a:r>
            <a:endParaRPr lang="en-US" altLang="x-none" sz="1600" b="1"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TextBox 13"/>
          <p:cNvSpPr txBox="1">
            <a:spLocks noChangeArrowheads="1"/>
          </p:cNvSpPr>
          <p:nvPr/>
        </p:nvSpPr>
        <p:spPr bwMode="auto">
          <a:xfrm>
            <a:off x="1892470" y="2688676"/>
            <a:ext cx="24921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zh-CN" altLang="en-US" sz="1200" dirty="0">
                <a:latin typeface="微软雅黑" panose="020B0503020204020204" pitchFamily="34" charset="-122"/>
                <a:ea typeface="微软雅黑" panose="020B0503020204020204" pitchFamily="34" charset="-122"/>
                <a:sym typeface="+mn-ea"/>
              </a:rPr>
              <a:t>贯穿整个 </a:t>
            </a:r>
            <a:r>
              <a:rPr lang="en-US" altLang="zh-CN" sz="1200" dirty="0">
                <a:latin typeface="微软雅黑" panose="020B0503020204020204" pitchFamily="34" charset="-122"/>
                <a:ea typeface="微软雅黑" panose="020B0503020204020204" pitchFamily="34" charset="-122"/>
                <a:sym typeface="+mn-ea"/>
              </a:rPr>
              <a:t>LSTM </a:t>
            </a:r>
            <a:r>
              <a:rPr lang="zh-CN" altLang="en-US" sz="1200" dirty="0">
                <a:latin typeface="微软雅黑" panose="020B0503020204020204" pitchFamily="34" charset="-122"/>
                <a:ea typeface="微软雅黑" panose="020B0503020204020204" pitchFamily="34" charset="-122"/>
                <a:sym typeface="+mn-ea"/>
              </a:rPr>
              <a:t>细胞，像一条信息传送带，用于存储和传递长期信息</a:t>
            </a:r>
            <a:endPar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TextBox 13"/>
          <p:cNvSpPr txBox="1">
            <a:spLocks noChangeArrowheads="1"/>
          </p:cNvSpPr>
          <p:nvPr/>
        </p:nvSpPr>
        <p:spPr bwMode="auto">
          <a:xfrm>
            <a:off x="1892470" y="3740394"/>
            <a:ext cx="249212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zh-CN" altLang="en-US" sz="1200" dirty="0">
                <a:latin typeface="微软雅黑" panose="020B0503020204020204" pitchFamily="34" charset="-122"/>
                <a:ea typeface="微软雅黑" panose="020B0503020204020204" pitchFamily="34" charset="-122"/>
                <a:sym typeface="+mn-ea"/>
              </a:rPr>
              <a:t>决定将哪些新信息存储到细胞状态中</a:t>
            </a:r>
            <a:endPar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矩形 19"/>
          <p:cNvSpPr/>
          <p:nvPr/>
        </p:nvSpPr>
        <p:spPr>
          <a:xfrm>
            <a:off x="0" y="210344"/>
            <a:ext cx="12192000" cy="762000"/>
          </a:xfrm>
          <a:prstGeom prst="rect">
            <a:avLst/>
          </a:prstGeom>
          <a:solidFill>
            <a:srgbClr val="002F7C"/>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3D557A"/>
              </a:solidFill>
            </a:endParaRPr>
          </a:p>
        </p:txBody>
      </p:sp>
      <p:sp>
        <p:nvSpPr>
          <p:cNvPr id="13" name="矩形 12"/>
          <p:cNvSpPr/>
          <p:nvPr/>
        </p:nvSpPr>
        <p:spPr>
          <a:xfrm>
            <a:off x="824682" y="0"/>
            <a:ext cx="175443" cy="628650"/>
          </a:xfrm>
          <a:prstGeom prst="rect">
            <a:avLst/>
          </a:prstGeom>
          <a:solidFill>
            <a:srgbClr val="829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13"/>
          <p:cNvSpPr txBox="1">
            <a:spLocks noChangeArrowheads="1"/>
          </p:cNvSpPr>
          <p:nvPr/>
        </p:nvSpPr>
        <p:spPr bwMode="auto">
          <a:xfrm>
            <a:off x="1173113" y="310449"/>
            <a:ext cx="26368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en-US" altLang="zh-CN" b="1" dirty="0">
                <a:solidFill>
                  <a:schemeClr val="bg1"/>
                </a:solidFill>
                <a:latin typeface="微软雅黑" panose="020B0503020204020204" pitchFamily="34" charset="-122"/>
                <a:ea typeface="微软雅黑" panose="020B0503020204020204" pitchFamily="34" charset="-122"/>
                <a:sym typeface="+mn-ea"/>
              </a:rPr>
              <a:t>Part 4 LSTM</a:t>
            </a:r>
            <a:r>
              <a:rPr lang="zh-CN" altLang="en-US" b="1" dirty="0">
                <a:solidFill>
                  <a:schemeClr val="bg1"/>
                </a:solidFill>
                <a:latin typeface="微软雅黑" panose="020B0503020204020204" pitchFamily="34" charset="-122"/>
                <a:ea typeface="微软雅黑" panose="020B0503020204020204" pitchFamily="34" charset="-122"/>
                <a:sym typeface="+mn-ea"/>
              </a:rPr>
              <a:t>原理</a:t>
            </a:r>
            <a:endParaRPr lang="en-US" altLang="x-none"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2" name="Picture 6" descr="D:\MBA工作\LOGO\同济经管LOGO反白.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10264873" y="355967"/>
            <a:ext cx="1386605" cy="462962"/>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descr="微信图片_20220318113523"/>
          <p:cNvPicPr>
            <a:picLocks noChangeAspect="1"/>
          </p:cNvPicPr>
          <p:nvPr userDrawn="1"/>
        </p:nvPicPr>
        <p:blipFill>
          <a:blip r:embed="rId7"/>
          <a:stretch>
            <a:fillRect/>
          </a:stretch>
        </p:blipFill>
        <p:spPr>
          <a:xfrm>
            <a:off x="9291877" y="6115050"/>
            <a:ext cx="2244725" cy="361315"/>
          </a:xfrm>
          <a:prstGeom prst="rect">
            <a:avLst/>
          </a:prstGeom>
        </p:spPr>
      </p:pic>
      <p:pic>
        <p:nvPicPr>
          <p:cNvPr id="23" name="图片 22">
            <a:extLst>
              <a:ext uri="{FF2B5EF4-FFF2-40B4-BE49-F238E27FC236}">
                <a16:creationId xmlns:a16="http://schemas.microsoft.com/office/drawing/2014/main" id="{98BF4B18-2832-46A6-A87D-23A51FCCEE46}"/>
              </a:ext>
            </a:extLst>
          </p:cNvPr>
          <p:cNvPicPr>
            <a:picLocks noChangeAspect="1"/>
          </p:cNvPicPr>
          <p:nvPr/>
        </p:nvPicPr>
        <p:blipFill>
          <a:blip r:embed="rId8"/>
          <a:stretch>
            <a:fillRect/>
          </a:stretch>
        </p:blipFill>
        <p:spPr>
          <a:xfrm>
            <a:off x="5950902" y="2270886"/>
            <a:ext cx="5039192" cy="3549344"/>
          </a:xfrm>
          <a:prstGeom prst="rect">
            <a:avLst/>
          </a:prstGeom>
        </p:spPr>
      </p:pic>
      <p:sp>
        <p:nvSpPr>
          <p:cNvPr id="24" name="文本框 23">
            <a:extLst>
              <a:ext uri="{FF2B5EF4-FFF2-40B4-BE49-F238E27FC236}">
                <a16:creationId xmlns:a16="http://schemas.microsoft.com/office/drawing/2014/main" id="{D049EA69-F53C-43AD-A7D2-5446EC4E6B37}"/>
              </a:ext>
            </a:extLst>
          </p:cNvPr>
          <p:cNvSpPr txBox="1"/>
          <p:nvPr/>
        </p:nvSpPr>
        <p:spPr>
          <a:xfrm>
            <a:off x="2432539" y="1128308"/>
            <a:ext cx="6397869" cy="923330"/>
          </a:xfrm>
          <a:prstGeom prst="rect">
            <a:avLst/>
          </a:prstGeom>
          <a:noFill/>
        </p:spPr>
        <p:txBody>
          <a:bodyPr wrap="square">
            <a:spAutoFit/>
          </a:bodyPr>
          <a:lstStyle/>
          <a:p>
            <a:pPr indent="266700" algn="just"/>
            <a:r>
              <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rPr>
              <a:t>LSTM </a:t>
            </a: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的核心在于其独特的细胞结构和门控机制。</a:t>
            </a:r>
            <a:r>
              <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rPr>
              <a:t>LSTM </a:t>
            </a: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细胞包含三个门控单元：遗忘门、输入门和输出门，以及一个细胞状态。</a:t>
            </a:r>
            <a:endPar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TextBox 13">
            <a:extLst>
              <a:ext uri="{FF2B5EF4-FFF2-40B4-BE49-F238E27FC236}">
                <a16:creationId xmlns:a16="http://schemas.microsoft.com/office/drawing/2014/main" id="{487A8908-B56C-4E4D-BC8E-F49616F03CCD}"/>
              </a:ext>
            </a:extLst>
          </p:cNvPr>
          <p:cNvSpPr txBox="1">
            <a:spLocks noChangeArrowheads="1"/>
          </p:cNvSpPr>
          <p:nvPr/>
        </p:nvSpPr>
        <p:spPr bwMode="auto">
          <a:xfrm>
            <a:off x="1887706" y="4546605"/>
            <a:ext cx="14001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zh-CN" altLang="en-US" sz="1600" b="1" dirty="0">
                <a:solidFill>
                  <a:schemeClr val="bg2">
                    <a:lumMod val="25000"/>
                  </a:schemeClr>
                </a:solidFill>
                <a:latin typeface="微软雅黑" panose="020B0503020204020204" pitchFamily="34" charset="-122"/>
                <a:ea typeface="微软雅黑" panose="020B0503020204020204" pitchFamily="34" charset="-122"/>
                <a:sym typeface="+mn-ea"/>
              </a:rPr>
              <a:t>遗忘门</a:t>
            </a:r>
            <a:endParaRPr lang="en-US" altLang="x-none" sz="1600" b="1"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TextBox 13">
            <a:extLst>
              <a:ext uri="{FF2B5EF4-FFF2-40B4-BE49-F238E27FC236}">
                <a16:creationId xmlns:a16="http://schemas.microsoft.com/office/drawing/2014/main" id="{1CEFB8D8-0A44-48F8-A3D7-0C9D08C39F8F}"/>
              </a:ext>
            </a:extLst>
          </p:cNvPr>
          <p:cNvSpPr txBox="1">
            <a:spLocks noChangeArrowheads="1"/>
          </p:cNvSpPr>
          <p:nvPr/>
        </p:nvSpPr>
        <p:spPr bwMode="auto">
          <a:xfrm>
            <a:off x="1892470" y="4852198"/>
            <a:ext cx="249212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zh-CN" altLang="en-US" sz="1200" dirty="0">
                <a:latin typeface="微软雅黑" panose="020B0503020204020204" pitchFamily="34" charset="-122"/>
                <a:ea typeface="微软雅黑" panose="020B0503020204020204" pitchFamily="34" charset="-122"/>
                <a:sym typeface="+mn-ea"/>
              </a:rPr>
              <a:t>决定从细胞状态中丢弃哪些信息</a:t>
            </a:r>
            <a:endPar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Oval 16">
            <a:extLst>
              <a:ext uri="{FF2B5EF4-FFF2-40B4-BE49-F238E27FC236}">
                <a16:creationId xmlns:a16="http://schemas.microsoft.com/office/drawing/2014/main" id="{63B00C32-DC90-43C6-9992-B31C3C4DF294}"/>
              </a:ext>
            </a:extLst>
          </p:cNvPr>
          <p:cNvSpPr>
            <a:spLocks noChangeArrowheads="1"/>
          </p:cNvSpPr>
          <p:nvPr/>
        </p:nvSpPr>
        <p:spPr bwMode="auto">
          <a:xfrm>
            <a:off x="1006644" y="4506123"/>
            <a:ext cx="711200" cy="715962"/>
          </a:xfrm>
          <a:prstGeom prst="ellipse">
            <a:avLst/>
          </a:prstGeom>
          <a:solidFill>
            <a:srgbClr val="8299B4"/>
          </a:solidFill>
          <a:ln>
            <a:noFill/>
          </a:ln>
        </p:spPr>
        <p:txBody>
          <a:bodyPr anchor="ctr"/>
          <a:lstStyle>
            <a:lvl1pPr eaLnBrk="0" hangingPunct="0">
              <a:defRPr>
                <a:solidFill>
                  <a:schemeClr val="tx1"/>
                </a:solidFill>
                <a:latin typeface="Calibri" panose="020F0502020204030204" charset="0"/>
                <a:ea typeface="宋体" panose="02010600030101010101" pitchFamily="2" charset="-122"/>
              </a:defRPr>
            </a:lvl1pPr>
            <a:lvl2pPr eaLnBrk="0" hangingPunct="0">
              <a:defRPr>
                <a:solidFill>
                  <a:schemeClr val="tx1"/>
                </a:solidFill>
                <a:latin typeface="Calibri" panose="020F0502020204030204" charset="0"/>
                <a:ea typeface="宋体" panose="02010600030101010101" pitchFamily="2" charset="-122"/>
              </a:defRPr>
            </a:lvl2pPr>
            <a:lvl3pPr eaLnBrk="0" hangingPunct="0">
              <a:defRPr>
                <a:solidFill>
                  <a:schemeClr val="tx1"/>
                </a:solidFill>
                <a:latin typeface="Calibri" panose="020F0502020204030204" charset="0"/>
                <a:ea typeface="宋体" panose="02010600030101010101" pitchFamily="2" charset="-122"/>
              </a:defRPr>
            </a:lvl3pPr>
            <a:lvl4pPr eaLnBrk="0" hangingPunct="0">
              <a:defRPr>
                <a:solidFill>
                  <a:schemeClr val="tx1"/>
                </a:solidFill>
                <a:latin typeface="Calibri" panose="020F0502020204030204" charset="0"/>
                <a:ea typeface="宋体" panose="02010600030101010101" pitchFamily="2" charset="-122"/>
              </a:defRPr>
            </a:lvl4pPr>
            <a:lvl5pPr eaLnBrk="0" hangingPunct="0">
              <a:defRPr>
                <a:solidFill>
                  <a:schemeClr val="tx1"/>
                </a:solidFill>
                <a:latin typeface="Calibri" panose="020F050202020403020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en-US" altLang="zh-CN" sz="11700" dirty="0">
              <a:solidFill>
                <a:schemeClr val="bg1"/>
              </a:solidFill>
            </a:endParaRPr>
          </a:p>
        </p:txBody>
      </p:sp>
      <p:pic>
        <p:nvPicPr>
          <p:cNvPr id="18" name="图形 17" descr="大脑 纯色填充">
            <a:extLst>
              <a:ext uri="{FF2B5EF4-FFF2-40B4-BE49-F238E27FC236}">
                <a16:creationId xmlns:a16="http://schemas.microsoft.com/office/drawing/2014/main" id="{A7A9E12A-1902-4662-BC69-FD72AF4FF3C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14811" y="4623670"/>
            <a:ext cx="457055" cy="457055"/>
          </a:xfrm>
          <a:prstGeom prst="rect">
            <a:avLst/>
          </a:prstGeom>
        </p:spPr>
      </p:pic>
    </p:spTree>
    <p:extLst>
      <p:ext uri="{BB962C8B-B14F-4D97-AF65-F5344CB8AC3E}">
        <p14:creationId xmlns:p14="http://schemas.microsoft.com/office/powerpoint/2010/main" val="2100679417"/>
      </p:ext>
    </p:extLst>
  </p:cSld>
  <p:clrMapOvr>
    <a:masterClrMapping/>
  </p:clrMapOvr>
  <mc:AlternateContent xmlns:mc="http://schemas.openxmlformats.org/markup-compatibility/2006" xmlns:p14="http://schemas.microsoft.com/office/powerpoint/2010/main">
    <mc:Choice Requires="p14">
      <p:transition spd="slow" p14:dur="1300" advClick="0" advTm="3000"/>
    </mc:Choice>
    <mc:Fallback xmlns="">
      <p:transition spd="slow" advClick="0" advTm="3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0" y="210344"/>
            <a:ext cx="12192000" cy="762000"/>
          </a:xfrm>
          <a:prstGeom prst="rect">
            <a:avLst/>
          </a:prstGeom>
          <a:solidFill>
            <a:srgbClr val="002F7C"/>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3D557A"/>
              </a:solidFill>
            </a:endParaRPr>
          </a:p>
        </p:txBody>
      </p:sp>
      <p:sp>
        <p:nvSpPr>
          <p:cNvPr id="13" name="矩形 12"/>
          <p:cNvSpPr/>
          <p:nvPr/>
        </p:nvSpPr>
        <p:spPr>
          <a:xfrm>
            <a:off x="824682" y="0"/>
            <a:ext cx="175443" cy="628650"/>
          </a:xfrm>
          <a:prstGeom prst="rect">
            <a:avLst/>
          </a:prstGeom>
          <a:solidFill>
            <a:srgbClr val="829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13"/>
          <p:cNvSpPr txBox="1">
            <a:spLocks noChangeArrowheads="1"/>
          </p:cNvSpPr>
          <p:nvPr/>
        </p:nvSpPr>
        <p:spPr bwMode="auto">
          <a:xfrm>
            <a:off x="1173113" y="310449"/>
            <a:ext cx="26368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en-US" altLang="zh-CN" b="1" dirty="0">
                <a:solidFill>
                  <a:schemeClr val="bg1"/>
                </a:solidFill>
                <a:latin typeface="微软雅黑" panose="020B0503020204020204" pitchFamily="34" charset="-122"/>
                <a:ea typeface="微软雅黑" panose="020B0503020204020204" pitchFamily="34" charset="-122"/>
                <a:sym typeface="+mn-ea"/>
              </a:rPr>
              <a:t>Part 4 LSTM</a:t>
            </a:r>
            <a:r>
              <a:rPr lang="zh-CN" altLang="en-US" b="1" dirty="0">
                <a:solidFill>
                  <a:schemeClr val="bg1"/>
                </a:solidFill>
                <a:latin typeface="微软雅黑" panose="020B0503020204020204" pitchFamily="34" charset="-122"/>
                <a:ea typeface="微软雅黑" panose="020B0503020204020204" pitchFamily="34" charset="-122"/>
                <a:sym typeface="+mn-ea"/>
              </a:rPr>
              <a:t>模型定义</a:t>
            </a:r>
            <a:endParaRPr lang="en-US" altLang="x-none"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2" name="Picture 6" descr="D:\MBA工作\LOGO\同济经管LOGO反白.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264873" y="355967"/>
            <a:ext cx="1386605" cy="462962"/>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descr="微信图片_20220318113523"/>
          <p:cNvPicPr>
            <a:picLocks noChangeAspect="1"/>
          </p:cNvPicPr>
          <p:nvPr userDrawn="1"/>
        </p:nvPicPr>
        <p:blipFill>
          <a:blip r:embed="rId4"/>
          <a:stretch>
            <a:fillRect/>
          </a:stretch>
        </p:blipFill>
        <p:spPr>
          <a:xfrm>
            <a:off x="9291877" y="6115050"/>
            <a:ext cx="2244725" cy="361315"/>
          </a:xfrm>
          <a:prstGeom prst="rect">
            <a:avLst/>
          </a:prstGeom>
        </p:spPr>
      </p:pic>
      <p:sp>
        <p:nvSpPr>
          <p:cNvPr id="23" name="文本框 22">
            <a:extLst>
              <a:ext uri="{FF2B5EF4-FFF2-40B4-BE49-F238E27FC236}">
                <a16:creationId xmlns:a16="http://schemas.microsoft.com/office/drawing/2014/main" id="{26A313C1-5659-4923-B5E7-41EF8D122752}"/>
              </a:ext>
            </a:extLst>
          </p:cNvPr>
          <p:cNvSpPr txBox="1"/>
          <p:nvPr/>
        </p:nvSpPr>
        <p:spPr>
          <a:xfrm>
            <a:off x="1708636" y="1758352"/>
            <a:ext cx="8109439" cy="923330"/>
          </a:xfrm>
          <a:prstGeom prst="rect">
            <a:avLst/>
          </a:prstGeom>
          <a:noFill/>
        </p:spPr>
        <p:txBody>
          <a:bodyPr wrap="square">
            <a:spAutoFit/>
          </a:bodyPr>
          <a:lstStyle/>
          <a:p>
            <a:pPr indent="266700" algn="just"/>
            <a:r>
              <a:rPr lang="en-US" altLang="zh-CN" sz="1800" b="1" kern="0" dirty="0">
                <a:effectLst/>
                <a:latin typeface="微软雅黑" panose="020B0503020204020204" pitchFamily="34" charset="-122"/>
                <a:ea typeface="微软雅黑" panose="020B0503020204020204" pitchFamily="34" charset="-122"/>
                <a:cs typeface="宋体" panose="02010600030101010101" pitchFamily="2" charset="-122"/>
              </a:rPr>
              <a:t>LSTM </a:t>
            </a:r>
            <a:r>
              <a:rPr lang="zh-CN" altLang="zh-CN" sz="1800" b="1" kern="0" dirty="0">
                <a:effectLst/>
                <a:latin typeface="微软雅黑" panose="020B0503020204020204" pitchFamily="34" charset="-122"/>
                <a:ea typeface="微软雅黑" panose="020B0503020204020204" pitchFamily="34" charset="-122"/>
                <a:cs typeface="宋体" panose="02010600030101010101" pitchFamily="2" charset="-122"/>
              </a:rPr>
              <a:t>层数和单元数</a:t>
            </a:r>
            <a:r>
              <a:rPr lang="en-US" altLang="zh-CN" sz="1800" b="1" kern="0" dirty="0">
                <a:effectLst/>
                <a:latin typeface="微软雅黑" panose="020B0503020204020204" pitchFamily="34" charset="-122"/>
                <a:ea typeface="微软雅黑" panose="020B0503020204020204" pitchFamily="34" charset="-122"/>
                <a:cs typeface="宋体" panose="02010600030101010101" pitchFamily="2" charset="-122"/>
              </a:rPr>
              <a:t>:</a:t>
            </a:r>
            <a:r>
              <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rPr>
              <a:t> </a:t>
            </a:r>
            <a:r>
              <a:rPr lang="zh-CN" altLang="en-US" sz="1800" kern="0" dirty="0">
                <a:effectLst/>
                <a:latin typeface="微软雅黑" panose="020B0503020204020204" pitchFamily="34" charset="-122"/>
                <a:ea typeface="微软雅黑" panose="020B0503020204020204" pitchFamily="34" charset="-122"/>
                <a:cs typeface="宋体" panose="02010600030101010101" pitchFamily="2" charset="-122"/>
              </a:rPr>
              <a:t>本研究</a:t>
            </a: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使用了两层</a:t>
            </a:r>
            <a:r>
              <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rPr>
              <a:t> LSTM</a:t>
            </a: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，每层包含</a:t>
            </a:r>
            <a:r>
              <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rPr>
              <a:t> 50 </a:t>
            </a: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个神经元。</a:t>
            </a:r>
            <a:endPar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endParaRPr>
          </a:p>
          <a:p>
            <a:pPr indent="266700" algn="just"/>
            <a:endPar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indent="266700" algn="just"/>
            <a:r>
              <a:rPr lang="en-US" altLang="zh-CN" sz="1800" b="1" kern="0" dirty="0">
                <a:effectLst/>
                <a:latin typeface="微软雅黑" panose="020B0503020204020204" pitchFamily="34" charset="-122"/>
                <a:ea typeface="微软雅黑" panose="020B0503020204020204" pitchFamily="34" charset="-122"/>
                <a:cs typeface="宋体" panose="02010600030101010101" pitchFamily="2" charset="-122"/>
              </a:rPr>
              <a:t>Dropout </a:t>
            </a:r>
            <a:r>
              <a:rPr lang="zh-CN" altLang="zh-CN" sz="1800" b="1" kern="0" dirty="0">
                <a:effectLst/>
                <a:latin typeface="微软雅黑" panose="020B0503020204020204" pitchFamily="34" charset="-122"/>
                <a:ea typeface="微软雅黑" panose="020B0503020204020204" pitchFamily="34" charset="-122"/>
                <a:cs typeface="宋体" panose="02010600030101010101" pitchFamily="2" charset="-122"/>
              </a:rPr>
              <a:t>层</a:t>
            </a:r>
            <a:r>
              <a:rPr lang="en-US" altLang="zh-CN" sz="1800" b="1" kern="0" dirty="0">
                <a:effectLst/>
                <a:latin typeface="微软雅黑" panose="020B0503020204020204" pitchFamily="34" charset="-122"/>
                <a:ea typeface="微软雅黑" panose="020B0503020204020204" pitchFamily="34" charset="-122"/>
                <a:cs typeface="宋体" panose="02010600030101010101" pitchFamily="2" charset="-122"/>
              </a:rPr>
              <a:t>:</a:t>
            </a:r>
            <a:r>
              <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rPr>
              <a:t> </a:t>
            </a: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代码在</a:t>
            </a:r>
            <a:r>
              <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rPr>
              <a:t> LSTM </a:t>
            </a: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层之间添加了</a:t>
            </a:r>
            <a:r>
              <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rPr>
              <a:t> Dropout </a:t>
            </a: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层，有效防止过拟合。</a:t>
            </a:r>
            <a:endPar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4" name="图片 23">
            <a:extLst>
              <a:ext uri="{FF2B5EF4-FFF2-40B4-BE49-F238E27FC236}">
                <a16:creationId xmlns:a16="http://schemas.microsoft.com/office/drawing/2014/main" id="{6FD79C31-8A29-459C-B55A-72BED103C11E}"/>
              </a:ext>
            </a:extLst>
          </p:cNvPr>
          <p:cNvPicPr/>
          <p:nvPr/>
        </p:nvPicPr>
        <p:blipFill>
          <a:blip r:embed="rId5"/>
          <a:stretch>
            <a:fillRect/>
          </a:stretch>
        </p:blipFill>
        <p:spPr>
          <a:xfrm>
            <a:off x="2110153" y="3282262"/>
            <a:ext cx="7297615" cy="1477107"/>
          </a:xfrm>
          <a:prstGeom prst="rect">
            <a:avLst/>
          </a:prstGeom>
        </p:spPr>
      </p:pic>
    </p:spTree>
    <p:extLst>
      <p:ext uri="{BB962C8B-B14F-4D97-AF65-F5344CB8AC3E}">
        <p14:creationId xmlns:p14="http://schemas.microsoft.com/office/powerpoint/2010/main" val="3454441421"/>
      </p:ext>
    </p:extLst>
  </p:cSld>
  <p:clrMapOvr>
    <a:masterClrMapping/>
  </p:clrMapOvr>
  <mc:AlternateContent xmlns:mc="http://schemas.openxmlformats.org/markup-compatibility/2006" xmlns:p14="http://schemas.microsoft.com/office/powerpoint/2010/main">
    <mc:Choice Requires="p14">
      <p:transition spd="slow" p14:dur="1300" advClick="0" advTm="3000"/>
    </mc:Choice>
    <mc:Fallback xmlns="">
      <p:transition spd="slow" advClick="0" advTm="3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0" y="210344"/>
            <a:ext cx="12192000" cy="762000"/>
          </a:xfrm>
          <a:prstGeom prst="rect">
            <a:avLst/>
          </a:prstGeom>
          <a:solidFill>
            <a:srgbClr val="002F7C"/>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3D557A"/>
              </a:solidFill>
            </a:endParaRPr>
          </a:p>
        </p:txBody>
      </p:sp>
      <p:sp>
        <p:nvSpPr>
          <p:cNvPr id="13" name="矩形 12"/>
          <p:cNvSpPr/>
          <p:nvPr/>
        </p:nvSpPr>
        <p:spPr>
          <a:xfrm>
            <a:off x="824682" y="0"/>
            <a:ext cx="175443" cy="628650"/>
          </a:xfrm>
          <a:prstGeom prst="rect">
            <a:avLst/>
          </a:prstGeom>
          <a:solidFill>
            <a:srgbClr val="829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13"/>
          <p:cNvSpPr txBox="1">
            <a:spLocks noChangeArrowheads="1"/>
          </p:cNvSpPr>
          <p:nvPr/>
        </p:nvSpPr>
        <p:spPr bwMode="auto">
          <a:xfrm>
            <a:off x="1173113" y="310449"/>
            <a:ext cx="26368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en-US" altLang="zh-CN" b="1" dirty="0">
                <a:solidFill>
                  <a:schemeClr val="bg1"/>
                </a:solidFill>
                <a:latin typeface="微软雅黑" panose="020B0503020204020204" pitchFamily="34" charset="-122"/>
                <a:ea typeface="微软雅黑" panose="020B0503020204020204" pitchFamily="34" charset="-122"/>
                <a:sym typeface="+mn-ea"/>
              </a:rPr>
              <a:t>Part 4 LSTM</a:t>
            </a:r>
            <a:r>
              <a:rPr lang="zh-CN" altLang="en-US" b="1" dirty="0">
                <a:solidFill>
                  <a:schemeClr val="bg1"/>
                </a:solidFill>
                <a:latin typeface="微软雅黑" panose="020B0503020204020204" pitchFamily="34" charset="-122"/>
                <a:ea typeface="微软雅黑" panose="020B0503020204020204" pitchFamily="34" charset="-122"/>
                <a:sym typeface="+mn-ea"/>
              </a:rPr>
              <a:t>部分结果</a:t>
            </a:r>
            <a:endParaRPr lang="en-US" altLang="x-none"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2" name="Picture 6" descr="D:\MBA工作\LOGO\同济经管LOGO反白.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264873" y="355967"/>
            <a:ext cx="1386605" cy="462962"/>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descr="微信图片_20220318113523"/>
          <p:cNvPicPr>
            <a:picLocks noChangeAspect="1"/>
          </p:cNvPicPr>
          <p:nvPr userDrawn="1"/>
        </p:nvPicPr>
        <p:blipFill>
          <a:blip r:embed="rId4"/>
          <a:stretch>
            <a:fillRect/>
          </a:stretch>
        </p:blipFill>
        <p:spPr>
          <a:xfrm>
            <a:off x="9291877" y="6115050"/>
            <a:ext cx="2244725" cy="361315"/>
          </a:xfrm>
          <a:prstGeom prst="rect">
            <a:avLst/>
          </a:prstGeom>
        </p:spPr>
      </p:pic>
      <p:pic>
        <p:nvPicPr>
          <p:cNvPr id="26" name="图片 25">
            <a:extLst>
              <a:ext uri="{FF2B5EF4-FFF2-40B4-BE49-F238E27FC236}">
                <a16:creationId xmlns:a16="http://schemas.microsoft.com/office/drawing/2014/main" id="{F725D92A-BE5B-45A5-995D-D36EB621DD23}"/>
              </a:ext>
            </a:extLst>
          </p:cNvPr>
          <p:cNvPicPr/>
          <p:nvPr/>
        </p:nvPicPr>
        <p:blipFill>
          <a:blip r:embed="rId5"/>
          <a:stretch>
            <a:fillRect/>
          </a:stretch>
        </p:blipFill>
        <p:spPr>
          <a:xfrm>
            <a:off x="-81524" y="1463895"/>
            <a:ext cx="5274310" cy="2637155"/>
          </a:xfrm>
          <a:prstGeom prst="rect">
            <a:avLst/>
          </a:prstGeom>
        </p:spPr>
      </p:pic>
      <p:sp>
        <p:nvSpPr>
          <p:cNvPr id="27" name="文本框 26">
            <a:extLst>
              <a:ext uri="{FF2B5EF4-FFF2-40B4-BE49-F238E27FC236}">
                <a16:creationId xmlns:a16="http://schemas.microsoft.com/office/drawing/2014/main" id="{A513E545-B924-4077-B1C8-A0F48E901C1E}"/>
              </a:ext>
            </a:extLst>
          </p:cNvPr>
          <p:cNvSpPr txBox="1"/>
          <p:nvPr/>
        </p:nvSpPr>
        <p:spPr>
          <a:xfrm>
            <a:off x="-146191" y="4444915"/>
            <a:ext cx="5403644" cy="646331"/>
          </a:xfrm>
          <a:prstGeom prst="rect">
            <a:avLst/>
          </a:prstGeom>
          <a:noFill/>
        </p:spPr>
        <p:txBody>
          <a:bodyPr wrap="square">
            <a:spAutoFit/>
          </a:bodyPr>
          <a:lstStyle/>
          <a:p>
            <a:pPr algn="ct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Mean Absolute Error : 0.9940147399902308</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Mean Squared Error : 1.3019271858886277</a:t>
            </a:r>
          </a:p>
        </p:txBody>
      </p:sp>
      <p:sp>
        <p:nvSpPr>
          <p:cNvPr id="10" name="文本框 9">
            <a:extLst>
              <a:ext uri="{FF2B5EF4-FFF2-40B4-BE49-F238E27FC236}">
                <a16:creationId xmlns:a16="http://schemas.microsoft.com/office/drawing/2014/main" id="{5113E6E1-38A3-4571-96E3-3805A9009E16}"/>
              </a:ext>
            </a:extLst>
          </p:cNvPr>
          <p:cNvSpPr txBox="1"/>
          <p:nvPr/>
        </p:nvSpPr>
        <p:spPr>
          <a:xfrm>
            <a:off x="2623038" y="5573543"/>
            <a:ext cx="6101862" cy="646331"/>
          </a:xfrm>
          <a:prstGeom prst="rect">
            <a:avLst/>
          </a:prstGeom>
          <a:noFill/>
        </p:spPr>
        <p:txBody>
          <a:bodyPr wrap="square">
            <a:spAutoFit/>
          </a:bodyPr>
          <a:lstStyle/>
          <a:p>
            <a:pPr algn="ct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平均</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MAE</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9.38640528784</a:t>
            </a:r>
          </a:p>
          <a:p>
            <a:pPr algn="ctr"/>
            <a:r>
              <a:rPr lang="zh-CN" altLang="en-US" kern="100" dirty="0">
                <a:latin typeface="等线" panose="02010600030101010101" pitchFamily="2" charset="-122"/>
                <a:ea typeface="等线" panose="02010600030101010101" pitchFamily="2" charset="-122"/>
                <a:cs typeface="Times New Roman" panose="02020603050405020304" pitchFamily="18" charset="0"/>
              </a:rPr>
              <a:t>平均</a:t>
            </a:r>
            <a:r>
              <a:rPr lang="en-US" altLang="zh-CN" kern="100" dirty="0">
                <a:latin typeface="等线" panose="02010600030101010101" pitchFamily="2" charset="-122"/>
                <a:ea typeface="等线" panose="02010600030101010101" pitchFamily="2" charset="-122"/>
                <a:cs typeface="Times New Roman" panose="02020603050405020304" pitchFamily="18" charset="0"/>
              </a:rPr>
              <a:t>MSE</a:t>
            </a:r>
            <a:r>
              <a:rPr lang="zh-CN" altLang="en-US"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146.4505449699</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A7A04A01-021B-4B88-88D0-EFFFC1737BE8}"/>
              </a:ext>
            </a:extLst>
          </p:cNvPr>
          <p:cNvPicPr>
            <a:picLocks noChangeAspect="1"/>
          </p:cNvPicPr>
          <p:nvPr/>
        </p:nvPicPr>
        <p:blipFill>
          <a:blip r:embed="rId6"/>
          <a:stretch>
            <a:fillRect/>
          </a:stretch>
        </p:blipFill>
        <p:spPr>
          <a:xfrm>
            <a:off x="6301155" y="1463895"/>
            <a:ext cx="5550876" cy="2637155"/>
          </a:xfrm>
          <a:prstGeom prst="rect">
            <a:avLst/>
          </a:prstGeom>
        </p:spPr>
      </p:pic>
      <p:sp>
        <p:nvSpPr>
          <p:cNvPr id="14" name="文本框 13">
            <a:extLst>
              <a:ext uri="{FF2B5EF4-FFF2-40B4-BE49-F238E27FC236}">
                <a16:creationId xmlns:a16="http://schemas.microsoft.com/office/drawing/2014/main" id="{D8417CF5-54DC-4A48-9FE6-67D1FD5598B3}"/>
              </a:ext>
            </a:extLst>
          </p:cNvPr>
          <p:cNvSpPr txBox="1"/>
          <p:nvPr/>
        </p:nvSpPr>
        <p:spPr>
          <a:xfrm>
            <a:off x="6448387" y="4444914"/>
            <a:ext cx="5403644" cy="646331"/>
          </a:xfrm>
          <a:prstGeom prst="rect">
            <a:avLst/>
          </a:prstGeom>
          <a:noFill/>
        </p:spPr>
        <p:txBody>
          <a:bodyPr wrap="square">
            <a:spAutoFit/>
          </a:bodyPr>
          <a:lstStyle/>
          <a:p>
            <a:pPr algn="ct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Mean Absolute Error : 1.7109580993652322</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Mean Squared Error : 4.2010067545354675</a:t>
            </a:r>
          </a:p>
        </p:txBody>
      </p:sp>
    </p:spTree>
    <p:extLst>
      <p:ext uri="{BB962C8B-B14F-4D97-AF65-F5344CB8AC3E}">
        <p14:creationId xmlns:p14="http://schemas.microsoft.com/office/powerpoint/2010/main" val="3091720362"/>
      </p:ext>
    </p:extLst>
  </p:cSld>
  <p:clrMapOvr>
    <a:masterClrMapping/>
  </p:clrMapOvr>
  <mc:AlternateContent xmlns:mc="http://schemas.openxmlformats.org/markup-compatibility/2006" xmlns:p14="http://schemas.microsoft.com/office/powerpoint/2010/main">
    <mc:Choice Requires="p14">
      <p:transition spd="slow" p14:dur="1300" advClick="0" advTm="3000"/>
    </mc:Choice>
    <mc:Fallback xmlns="">
      <p:transition spd="slow" advClick="0" advTm="3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383459" y="221265"/>
            <a:ext cx="3547017" cy="827881"/>
            <a:chOff x="6591300" y="1650829"/>
            <a:chExt cx="3547017" cy="827881"/>
          </a:xfrm>
        </p:grpSpPr>
        <p:sp>
          <p:nvSpPr>
            <p:cNvPr id="6" name="菱形 5"/>
            <p:cNvSpPr/>
            <p:nvPr/>
          </p:nvSpPr>
          <p:spPr>
            <a:xfrm>
              <a:off x="6591300" y="1650829"/>
              <a:ext cx="827881" cy="827881"/>
            </a:xfrm>
            <a:prstGeom prst="diamond">
              <a:avLst/>
            </a:prstGeom>
            <a:solidFill>
              <a:srgbClr val="002F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7746748" y="1821325"/>
              <a:ext cx="2391569" cy="523220"/>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引言</a:t>
              </a:r>
            </a:p>
          </p:txBody>
        </p:sp>
      </p:grpSp>
      <p:sp>
        <p:nvSpPr>
          <p:cNvPr id="11" name="菱形 10"/>
          <p:cNvSpPr/>
          <p:nvPr/>
        </p:nvSpPr>
        <p:spPr>
          <a:xfrm>
            <a:off x="6383459" y="1370750"/>
            <a:ext cx="827881" cy="827881"/>
          </a:xfrm>
          <a:prstGeom prst="diamond">
            <a:avLst/>
          </a:prstGeom>
          <a:solidFill>
            <a:srgbClr val="C6C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2</a:t>
            </a:r>
            <a:endParaRPr lang="zh-CN" altLang="en-US" sz="2400" b="1" dirty="0"/>
          </a:p>
        </p:txBody>
      </p:sp>
      <p:sp>
        <p:nvSpPr>
          <p:cNvPr id="16" name="菱形 15"/>
          <p:cNvSpPr/>
          <p:nvPr/>
        </p:nvSpPr>
        <p:spPr>
          <a:xfrm>
            <a:off x="6383459" y="2520235"/>
            <a:ext cx="827881" cy="827881"/>
          </a:xfrm>
          <a:prstGeom prst="diamond">
            <a:avLst/>
          </a:prstGeom>
          <a:solidFill>
            <a:srgbClr val="002F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3</a:t>
            </a:r>
            <a:endParaRPr lang="zh-CN" altLang="en-US" sz="2400" b="1" dirty="0"/>
          </a:p>
        </p:txBody>
      </p:sp>
      <p:sp>
        <p:nvSpPr>
          <p:cNvPr id="21" name="菱形 20"/>
          <p:cNvSpPr/>
          <p:nvPr/>
        </p:nvSpPr>
        <p:spPr>
          <a:xfrm>
            <a:off x="6383459" y="3669719"/>
            <a:ext cx="827881" cy="827881"/>
          </a:xfrm>
          <a:prstGeom prst="diamond">
            <a:avLst/>
          </a:prstGeom>
          <a:solidFill>
            <a:srgbClr val="C6C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4</a:t>
            </a:r>
            <a:endParaRPr lang="zh-CN" altLang="en-US" sz="2400" b="1" dirty="0"/>
          </a:p>
        </p:txBody>
      </p:sp>
      <p:sp>
        <p:nvSpPr>
          <p:cNvPr id="25" name="文本框 24"/>
          <p:cNvSpPr txBox="1"/>
          <p:nvPr/>
        </p:nvSpPr>
        <p:spPr>
          <a:xfrm>
            <a:off x="2109787" y="4950087"/>
            <a:ext cx="3265487" cy="769441"/>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solidFill>
                  <a:srgbClr val="002F7C"/>
                </a:solidFill>
                <a:effectLst/>
                <a:uLnTx/>
                <a:uFillTx/>
                <a:latin typeface="Arial" panose="020B0604020202020204"/>
                <a:ea typeface="微软雅黑" panose="020B0503020204020204" pitchFamily="34" charset="-122"/>
                <a:cs typeface="+mn-cs"/>
              </a:rPr>
              <a:t>CONTENTS</a:t>
            </a:r>
            <a:endParaRPr kumimoji="0" lang="zh-CN" altLang="en-US" sz="4400" b="1" i="0" u="none" strike="noStrike" kern="1200" cap="none" spc="0" normalizeH="0" baseline="0" noProof="0" dirty="0">
              <a:ln>
                <a:noFill/>
              </a:ln>
              <a:solidFill>
                <a:srgbClr val="002F7C"/>
              </a:solidFill>
              <a:effectLst/>
              <a:uLnTx/>
              <a:uFillTx/>
              <a:latin typeface="Arial" panose="020B0604020202020204"/>
              <a:ea typeface="微软雅黑" panose="020B0503020204020204" pitchFamily="34" charset="-122"/>
              <a:cs typeface="+mn-cs"/>
            </a:endParaRPr>
          </a:p>
        </p:txBody>
      </p:sp>
      <p:grpSp>
        <p:nvGrpSpPr>
          <p:cNvPr id="26" name="组合 25"/>
          <p:cNvGrpSpPr/>
          <p:nvPr/>
        </p:nvGrpSpPr>
        <p:grpSpPr>
          <a:xfrm>
            <a:off x="-2035176" y="-2019300"/>
            <a:ext cx="8493126" cy="8458200"/>
            <a:chOff x="-2035176" y="-2019300"/>
            <a:chExt cx="8493126" cy="8458200"/>
          </a:xfrm>
        </p:grpSpPr>
        <p:sp>
          <p:nvSpPr>
            <p:cNvPr id="27" name="菱形 26"/>
            <p:cNvSpPr/>
            <p:nvPr userDrawn="1"/>
          </p:nvSpPr>
          <p:spPr>
            <a:xfrm>
              <a:off x="-2035176" y="2400300"/>
              <a:ext cx="4038600" cy="4038600"/>
            </a:xfrm>
            <a:prstGeom prst="diamond">
              <a:avLst/>
            </a:prstGeom>
            <a:solidFill>
              <a:schemeClr val="tx2">
                <a:lumMod val="20000"/>
                <a:lumOff val="8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28" name="菱形 27"/>
            <p:cNvSpPr/>
            <p:nvPr userDrawn="1"/>
          </p:nvSpPr>
          <p:spPr>
            <a:xfrm>
              <a:off x="2419350" y="-2019300"/>
              <a:ext cx="4038600" cy="4038600"/>
            </a:xfrm>
            <a:prstGeom prst="diamond">
              <a:avLst/>
            </a:prstGeom>
            <a:solidFill>
              <a:schemeClr val="bg2">
                <a:lumMod val="7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菱形 28"/>
            <p:cNvSpPr/>
            <p:nvPr userDrawn="1"/>
          </p:nvSpPr>
          <p:spPr>
            <a:xfrm>
              <a:off x="-2019300" y="-2019300"/>
              <a:ext cx="4038600" cy="4038600"/>
            </a:xfrm>
            <a:prstGeom prst="diamond">
              <a:avLst/>
            </a:prstGeom>
            <a:solidFill>
              <a:srgbClr val="002F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F7C"/>
                </a:solidFill>
              </a:endParaRPr>
            </a:p>
          </p:txBody>
        </p:sp>
        <p:pic>
          <p:nvPicPr>
            <p:cNvPr id="30" name="图片 2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897067">
              <a:off x="793230" y="791186"/>
              <a:ext cx="2852187" cy="2837228"/>
            </a:xfrm>
            <a:prstGeom prst="rect">
              <a:avLst/>
            </a:prstGeom>
          </p:spPr>
        </p:pic>
      </p:grpSp>
      <p:sp>
        <p:nvSpPr>
          <p:cNvPr id="31" name="文本框 30"/>
          <p:cNvSpPr txBox="1"/>
          <p:nvPr/>
        </p:nvSpPr>
        <p:spPr>
          <a:xfrm>
            <a:off x="7538907" y="1522317"/>
            <a:ext cx="3234601" cy="523220"/>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数据预处理和特征</a:t>
            </a:r>
          </a:p>
        </p:txBody>
      </p:sp>
      <p:sp>
        <p:nvSpPr>
          <p:cNvPr id="32" name="文本框 31"/>
          <p:cNvSpPr txBox="1"/>
          <p:nvPr/>
        </p:nvSpPr>
        <p:spPr>
          <a:xfrm>
            <a:off x="7538906" y="2664307"/>
            <a:ext cx="2391569" cy="52322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rPr>
              <a:t>SVM</a:t>
            </a: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算法</a:t>
            </a:r>
          </a:p>
        </p:txBody>
      </p:sp>
      <p:sp>
        <p:nvSpPr>
          <p:cNvPr id="33" name="文本框 32"/>
          <p:cNvSpPr txBox="1"/>
          <p:nvPr/>
        </p:nvSpPr>
        <p:spPr>
          <a:xfrm>
            <a:off x="7538906" y="3822049"/>
            <a:ext cx="2391569" cy="52322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rPr>
              <a:t>LSTM</a:t>
            </a: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模型</a:t>
            </a:r>
          </a:p>
        </p:txBody>
      </p:sp>
      <p:sp>
        <p:nvSpPr>
          <p:cNvPr id="17" name="菱形 16">
            <a:extLst>
              <a:ext uri="{FF2B5EF4-FFF2-40B4-BE49-F238E27FC236}">
                <a16:creationId xmlns:a16="http://schemas.microsoft.com/office/drawing/2014/main" id="{CBCB2564-AAEC-4C7C-922D-5344E17E3331}"/>
              </a:ext>
            </a:extLst>
          </p:cNvPr>
          <p:cNvSpPr/>
          <p:nvPr/>
        </p:nvSpPr>
        <p:spPr>
          <a:xfrm>
            <a:off x="6383459" y="5968485"/>
            <a:ext cx="827881" cy="827881"/>
          </a:xfrm>
          <a:prstGeom prst="diamond">
            <a:avLst/>
          </a:prstGeom>
          <a:solidFill>
            <a:srgbClr val="C6C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6</a:t>
            </a:r>
            <a:endParaRPr lang="zh-CN" altLang="en-US" sz="2400" b="1" dirty="0"/>
          </a:p>
        </p:txBody>
      </p:sp>
      <p:sp>
        <p:nvSpPr>
          <p:cNvPr id="18" name="文本框 17">
            <a:extLst>
              <a:ext uri="{FF2B5EF4-FFF2-40B4-BE49-F238E27FC236}">
                <a16:creationId xmlns:a16="http://schemas.microsoft.com/office/drawing/2014/main" id="{E55350DF-0F40-4BB0-9C36-A0B0EBEBBF98}"/>
              </a:ext>
            </a:extLst>
          </p:cNvPr>
          <p:cNvSpPr txBox="1"/>
          <p:nvPr/>
        </p:nvSpPr>
        <p:spPr>
          <a:xfrm>
            <a:off x="7538906" y="6120815"/>
            <a:ext cx="2391569" cy="523220"/>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总结</a:t>
            </a:r>
          </a:p>
        </p:txBody>
      </p:sp>
      <p:sp>
        <p:nvSpPr>
          <p:cNvPr id="19" name="菱形 18">
            <a:extLst>
              <a:ext uri="{FF2B5EF4-FFF2-40B4-BE49-F238E27FC236}">
                <a16:creationId xmlns:a16="http://schemas.microsoft.com/office/drawing/2014/main" id="{25CE9419-F7C5-4EE0-8097-B987FC820437}"/>
              </a:ext>
            </a:extLst>
          </p:cNvPr>
          <p:cNvSpPr/>
          <p:nvPr/>
        </p:nvSpPr>
        <p:spPr>
          <a:xfrm>
            <a:off x="6383459" y="4819958"/>
            <a:ext cx="827881" cy="827881"/>
          </a:xfrm>
          <a:prstGeom prst="diamond">
            <a:avLst/>
          </a:prstGeom>
          <a:solidFill>
            <a:srgbClr val="002F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5</a:t>
            </a:r>
            <a:endParaRPr lang="zh-CN" altLang="en-US" sz="2400" b="1" dirty="0"/>
          </a:p>
        </p:txBody>
      </p:sp>
      <p:sp>
        <p:nvSpPr>
          <p:cNvPr id="20" name="文本框 19">
            <a:extLst>
              <a:ext uri="{FF2B5EF4-FFF2-40B4-BE49-F238E27FC236}">
                <a16:creationId xmlns:a16="http://schemas.microsoft.com/office/drawing/2014/main" id="{09557ADF-5CAD-4747-996D-3E023DEA8DCD}"/>
              </a:ext>
            </a:extLst>
          </p:cNvPr>
          <p:cNvSpPr txBox="1"/>
          <p:nvPr/>
        </p:nvSpPr>
        <p:spPr>
          <a:xfrm>
            <a:off x="7538906" y="4964030"/>
            <a:ext cx="3187709" cy="52322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rPr>
              <a:t>Transformer</a:t>
            </a: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模型</a:t>
            </a:r>
          </a:p>
        </p:txBody>
      </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562100"/>
            <a:ext cx="12192000" cy="3924300"/>
            <a:chOff x="0" y="1562100"/>
            <a:chExt cx="12192000" cy="3924300"/>
          </a:xfrm>
        </p:grpSpPr>
        <p:sp>
          <p:nvSpPr>
            <p:cNvPr id="3" name="矩形 2"/>
            <p:cNvSpPr/>
            <p:nvPr userDrawn="1"/>
          </p:nvSpPr>
          <p:spPr>
            <a:xfrm>
              <a:off x="0" y="1562100"/>
              <a:ext cx="12192000" cy="39243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userDrawn="1"/>
          </p:nvSpPr>
          <p:spPr>
            <a:xfrm>
              <a:off x="0" y="1562100"/>
              <a:ext cx="3546499" cy="3924300"/>
            </a:xfrm>
            <a:custGeom>
              <a:avLst/>
              <a:gdLst>
                <a:gd name="connsiteX0" fmla="*/ 0 w 4922244"/>
                <a:gd name="connsiteY0" fmla="*/ 0 h 5048251"/>
                <a:gd name="connsiteX1" fmla="*/ 1947941 w 4922244"/>
                <a:gd name="connsiteY1" fmla="*/ 0 h 5048251"/>
                <a:gd name="connsiteX2" fmla="*/ 4922244 w 4922244"/>
                <a:gd name="connsiteY2" fmla="*/ 2974304 h 5048251"/>
                <a:gd name="connsiteX3" fmla="*/ 2848297 w 4922244"/>
                <a:gd name="connsiteY3" fmla="*/ 5048251 h 5048251"/>
                <a:gd name="connsiteX4" fmla="*/ 0 w 4922244"/>
                <a:gd name="connsiteY4" fmla="*/ 5048251 h 5048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2244" h="5048251">
                  <a:moveTo>
                    <a:pt x="0" y="0"/>
                  </a:moveTo>
                  <a:lnTo>
                    <a:pt x="1947941" y="0"/>
                  </a:lnTo>
                  <a:lnTo>
                    <a:pt x="4922244" y="2974304"/>
                  </a:lnTo>
                  <a:lnTo>
                    <a:pt x="2848297" y="5048251"/>
                  </a:lnTo>
                  <a:lnTo>
                    <a:pt x="0" y="5048251"/>
                  </a:lnTo>
                  <a:close/>
                </a:path>
              </a:pathLst>
            </a:custGeom>
            <a:solidFill>
              <a:srgbClr val="002F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userDrawn="1"/>
          </p:nvSpPr>
          <p:spPr>
            <a:xfrm>
              <a:off x="1790352" y="1562100"/>
              <a:ext cx="3124548" cy="3924300"/>
            </a:xfrm>
            <a:custGeom>
              <a:avLst/>
              <a:gdLst>
                <a:gd name="connsiteX0" fmla="*/ 0 w 4336612"/>
                <a:gd name="connsiteY0" fmla="*/ 0 h 5048251"/>
                <a:gd name="connsiteX1" fmla="*/ 1362309 w 4336612"/>
                <a:gd name="connsiteY1" fmla="*/ 0 h 5048251"/>
                <a:gd name="connsiteX2" fmla="*/ 4336612 w 4336612"/>
                <a:gd name="connsiteY2" fmla="*/ 2974304 h 5048251"/>
                <a:gd name="connsiteX3" fmla="*/ 2262665 w 4336612"/>
                <a:gd name="connsiteY3" fmla="*/ 5048251 h 5048251"/>
                <a:gd name="connsiteX4" fmla="*/ 900356 w 4336612"/>
                <a:gd name="connsiteY4" fmla="*/ 5048251 h 5048251"/>
                <a:gd name="connsiteX5" fmla="*/ 2974303 w 4336612"/>
                <a:gd name="connsiteY5" fmla="*/ 2974304 h 5048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6612" h="5048251">
                  <a:moveTo>
                    <a:pt x="0" y="0"/>
                  </a:moveTo>
                  <a:lnTo>
                    <a:pt x="1362309" y="0"/>
                  </a:lnTo>
                  <a:lnTo>
                    <a:pt x="4336612" y="2974304"/>
                  </a:lnTo>
                  <a:lnTo>
                    <a:pt x="2262665" y="5048251"/>
                  </a:lnTo>
                  <a:lnTo>
                    <a:pt x="900356" y="5048251"/>
                  </a:lnTo>
                  <a:lnTo>
                    <a:pt x="2974303" y="2974304"/>
                  </a:lnTo>
                  <a:close/>
                </a:path>
              </a:pathLst>
            </a:custGeom>
            <a:solidFill>
              <a:schemeClr val="tx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userDrawn="1"/>
          </p:nvSpPr>
          <p:spPr>
            <a:xfrm>
              <a:off x="716435" y="2847022"/>
              <a:ext cx="1766830" cy="1862048"/>
            </a:xfrm>
            <a:prstGeom prst="rect">
              <a:avLst/>
            </a:prstGeom>
            <a:noFill/>
          </p:spPr>
          <p:txBody>
            <a:bodyPr wrap="none" rtlCol="0">
              <a:spAutoFit/>
            </a:bodyPr>
            <a:lstStyle/>
            <a:p>
              <a:pPr algn="ctr"/>
              <a:r>
                <a:rPr lang="en-US" altLang="zh-CN" sz="11500" dirty="0">
                  <a:solidFill>
                    <a:schemeClr val="bg1"/>
                  </a:solidFill>
                  <a:latin typeface="Impact" panose="020B0806030902050204" pitchFamily="34" charset="0"/>
                </a:rPr>
                <a:t>05</a:t>
              </a:r>
              <a:endParaRPr lang="zh-CN" altLang="en-US" sz="11500" dirty="0">
                <a:solidFill>
                  <a:schemeClr val="bg1"/>
                </a:solidFill>
                <a:latin typeface="Impact" panose="020B0806030902050204" pitchFamily="34" charset="0"/>
              </a:endParaRPr>
            </a:p>
          </p:txBody>
        </p:sp>
        <p:sp>
          <p:nvSpPr>
            <p:cNvPr id="7" name="文本框 6"/>
            <p:cNvSpPr txBox="1"/>
            <p:nvPr userDrawn="1"/>
          </p:nvSpPr>
          <p:spPr>
            <a:xfrm>
              <a:off x="5524123" y="2739420"/>
              <a:ext cx="5753098" cy="1569660"/>
            </a:xfrm>
            <a:prstGeom prst="rect">
              <a:avLst/>
            </a:prstGeom>
            <a:noFill/>
          </p:spPr>
          <p:txBody>
            <a:bodyPr wrap="square" rtlCol="0">
              <a:spAutoFit/>
              <a:scene3d>
                <a:camera prst="orthographicFront"/>
                <a:lightRig rig="threePt" dir="t"/>
              </a:scene3d>
              <a:sp3d contourW="12700"/>
            </a:bodyPr>
            <a:lstStyle/>
            <a:p>
              <a:r>
                <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rPr>
                <a:t>时间序列</a:t>
              </a:r>
              <a:r>
                <a:rPr lang="en-US" altLang="zh-CN" sz="4800" b="1" dirty="0">
                  <a:solidFill>
                    <a:schemeClr val="tx1">
                      <a:lumMod val="75000"/>
                      <a:lumOff val="25000"/>
                    </a:schemeClr>
                  </a:solidFill>
                  <a:latin typeface="微软雅黑" panose="020B0503020204020204" pitchFamily="34" charset="-122"/>
                  <a:ea typeface="微软雅黑" panose="020B0503020204020204" pitchFamily="34" charset="-122"/>
                </a:rPr>
                <a:t>Transformer</a:t>
              </a:r>
            </a:p>
          </p:txBody>
        </p:sp>
      </p:grpSp>
    </p:spTree>
    <p:extLst>
      <p:ext uri="{BB962C8B-B14F-4D97-AF65-F5344CB8AC3E}">
        <p14:creationId xmlns:p14="http://schemas.microsoft.com/office/powerpoint/2010/main" val="1097061958"/>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0" y="215973"/>
            <a:ext cx="12192000" cy="762000"/>
          </a:xfrm>
          <a:prstGeom prst="rect">
            <a:avLst/>
          </a:prstGeom>
          <a:solidFill>
            <a:srgbClr val="002F7C"/>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3D557A"/>
              </a:solidFill>
            </a:endParaRPr>
          </a:p>
        </p:txBody>
      </p:sp>
      <p:sp>
        <p:nvSpPr>
          <p:cNvPr id="39" name="矩形 38"/>
          <p:cNvSpPr/>
          <p:nvPr/>
        </p:nvSpPr>
        <p:spPr>
          <a:xfrm>
            <a:off x="824682" y="0"/>
            <a:ext cx="175443" cy="628650"/>
          </a:xfrm>
          <a:prstGeom prst="rect">
            <a:avLst/>
          </a:prstGeom>
          <a:solidFill>
            <a:srgbClr val="829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1" name="Picture 6" descr="D:\MBA工作\LOGO\同济经管LOGO反白.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267423" y="381661"/>
            <a:ext cx="1386605" cy="462962"/>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微信图片_20220318113523"/>
          <p:cNvPicPr>
            <a:picLocks noChangeAspect="1"/>
          </p:cNvPicPr>
          <p:nvPr userDrawn="1"/>
        </p:nvPicPr>
        <p:blipFill>
          <a:blip r:embed="rId4"/>
          <a:stretch>
            <a:fillRect/>
          </a:stretch>
        </p:blipFill>
        <p:spPr>
          <a:xfrm>
            <a:off x="9291877" y="6115050"/>
            <a:ext cx="2244725" cy="361315"/>
          </a:xfrm>
          <a:prstGeom prst="rect">
            <a:avLst/>
          </a:prstGeom>
        </p:spPr>
      </p:pic>
      <p:sp>
        <p:nvSpPr>
          <p:cNvPr id="4" name="TextBox 13">
            <a:extLst>
              <a:ext uri="{FF2B5EF4-FFF2-40B4-BE49-F238E27FC236}">
                <a16:creationId xmlns:a16="http://schemas.microsoft.com/office/drawing/2014/main" id="{7830619A-B8AA-5DFF-5989-B46FCCA8793D}"/>
              </a:ext>
            </a:extLst>
          </p:cNvPr>
          <p:cNvSpPr txBox="1">
            <a:spLocks noChangeArrowheads="1"/>
          </p:cNvSpPr>
          <p:nvPr/>
        </p:nvSpPr>
        <p:spPr bwMode="auto">
          <a:xfrm>
            <a:off x="1149390" y="448948"/>
            <a:ext cx="640678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en-US" altLang="zh-CN" b="1" dirty="0">
                <a:solidFill>
                  <a:schemeClr val="bg1"/>
                </a:solidFill>
                <a:latin typeface="微软雅黑" panose="020B0503020204020204" pitchFamily="34" charset="-122"/>
                <a:ea typeface="微软雅黑" panose="020B0503020204020204" pitchFamily="34" charset="-122"/>
                <a:sym typeface="+mn-ea"/>
              </a:rPr>
              <a:t>Part5  Transformer</a:t>
            </a:r>
            <a:r>
              <a:rPr lang="zh-CN" altLang="en-US" b="1" dirty="0">
                <a:solidFill>
                  <a:schemeClr val="bg1"/>
                </a:solidFill>
                <a:latin typeface="微软雅黑" panose="020B0503020204020204" pitchFamily="34" charset="-122"/>
                <a:ea typeface="微软雅黑" panose="020B0503020204020204" pitchFamily="34" charset="-122"/>
                <a:sym typeface="+mn-ea"/>
              </a:rPr>
              <a:t>模型</a:t>
            </a:r>
            <a:endParaRPr lang="en-US" altLang="x-none"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文本框 6">
            <a:extLst>
              <a:ext uri="{FF2B5EF4-FFF2-40B4-BE49-F238E27FC236}">
                <a16:creationId xmlns:a16="http://schemas.microsoft.com/office/drawing/2014/main" id="{825834A1-4178-6BE9-8A43-F6B9D62C4A65}"/>
              </a:ext>
            </a:extLst>
          </p:cNvPr>
          <p:cNvSpPr txBox="1"/>
          <p:nvPr/>
        </p:nvSpPr>
        <p:spPr>
          <a:xfrm>
            <a:off x="5842957" y="2309534"/>
            <a:ext cx="3674853" cy="2862322"/>
          </a:xfrm>
          <a:prstGeom prst="rect">
            <a:avLst/>
          </a:prstGeom>
          <a:noFill/>
        </p:spPr>
        <p:txBody>
          <a:bodyPr wrap="square">
            <a:spAutoFit/>
          </a:bodyPr>
          <a:lstStyle/>
          <a:p>
            <a:r>
              <a:rPr lang="en-US" altLang="zh-CN" kern="0" dirty="0">
                <a:latin typeface="微软雅黑" panose="020B0503020204020204" pitchFamily="34" charset="-122"/>
                <a:ea typeface="微软雅黑" panose="020B0503020204020204" pitchFamily="34" charset="-122"/>
              </a:rPr>
              <a:t>         Transformer</a:t>
            </a:r>
            <a:r>
              <a:rPr lang="zh-CN" altLang="zh-CN" kern="0" dirty="0">
                <a:latin typeface="微软雅黑" panose="020B0503020204020204" pitchFamily="34" charset="-122"/>
                <a:ea typeface="微软雅黑" panose="020B0503020204020204" pitchFamily="34" charset="-122"/>
              </a:rPr>
              <a:t>模型是一个序列到序列的模型。与传统的循环神经网络（</a:t>
            </a:r>
            <a:r>
              <a:rPr lang="en-US" altLang="zh-CN" kern="0" dirty="0">
                <a:latin typeface="微软雅黑" panose="020B0503020204020204" pitchFamily="34" charset="-122"/>
                <a:ea typeface="微软雅黑" panose="020B0503020204020204" pitchFamily="34" charset="-122"/>
              </a:rPr>
              <a:t>RNN</a:t>
            </a:r>
            <a:r>
              <a:rPr lang="zh-CN" altLang="zh-CN" kern="0" dirty="0">
                <a:latin typeface="微软雅黑" panose="020B0503020204020204" pitchFamily="34" charset="-122"/>
                <a:ea typeface="微软雅黑" panose="020B0503020204020204" pitchFamily="34" charset="-122"/>
              </a:rPr>
              <a:t>）和长短期记忆网络（</a:t>
            </a:r>
            <a:r>
              <a:rPr lang="en-US" altLang="zh-CN" kern="0" dirty="0">
                <a:latin typeface="微软雅黑" panose="020B0503020204020204" pitchFamily="34" charset="-122"/>
                <a:ea typeface="微软雅黑" panose="020B0503020204020204" pitchFamily="34" charset="-122"/>
              </a:rPr>
              <a:t>LSTM</a:t>
            </a:r>
            <a:r>
              <a:rPr lang="zh-CN" altLang="zh-CN" kern="0" dirty="0">
                <a:latin typeface="微软雅黑" panose="020B0503020204020204" pitchFamily="34" charset="-122"/>
                <a:ea typeface="微软雅黑" panose="020B0503020204020204" pitchFamily="34" charset="-122"/>
              </a:rPr>
              <a:t>）不同，它是一种基于自注意力机制的架构，具有更好的并行运算能力以及可解释性。</a:t>
            </a:r>
            <a:endParaRPr lang="en-US" altLang="zh-CN" kern="0" dirty="0">
              <a:latin typeface="微软雅黑" panose="020B0503020204020204" pitchFamily="34" charset="-122"/>
              <a:ea typeface="微软雅黑" panose="020B0503020204020204" pitchFamily="34" charset="-122"/>
            </a:endParaRPr>
          </a:p>
          <a:p>
            <a:r>
              <a:rPr lang="en-US" altLang="zh-CN" kern="0" dirty="0">
                <a:latin typeface="微软雅黑" panose="020B0503020204020204" pitchFamily="34" charset="-122"/>
                <a:ea typeface="微软雅黑" panose="020B0503020204020204" pitchFamily="34" charset="-122"/>
              </a:rPr>
              <a:t>    </a:t>
            </a:r>
          </a:p>
          <a:p>
            <a:r>
              <a:rPr lang="en-US" altLang="zh-CN" kern="0" dirty="0">
                <a:latin typeface="微软雅黑" panose="020B0503020204020204" pitchFamily="34" charset="-122"/>
                <a:ea typeface="微软雅黑" panose="020B0503020204020204" pitchFamily="34" charset="-122"/>
              </a:rPr>
              <a:t>        </a:t>
            </a:r>
            <a:r>
              <a:rPr lang="zh-CN" altLang="zh-CN" kern="0" dirty="0">
                <a:latin typeface="微软雅黑" panose="020B0503020204020204" pitchFamily="34" charset="-122"/>
                <a:ea typeface="微软雅黑" panose="020B0503020204020204" pitchFamily="34" charset="-122"/>
              </a:rPr>
              <a:t>因此，</a:t>
            </a:r>
            <a:r>
              <a:rPr lang="en-US" altLang="zh-CN" kern="0" dirty="0">
                <a:latin typeface="微软雅黑" panose="020B0503020204020204" pitchFamily="34" charset="-122"/>
                <a:ea typeface="微软雅黑" panose="020B0503020204020204" pitchFamily="34" charset="-122"/>
              </a:rPr>
              <a:t>Transformer</a:t>
            </a:r>
            <a:r>
              <a:rPr lang="zh-CN" altLang="zh-CN" kern="0" dirty="0">
                <a:latin typeface="微软雅黑" panose="020B0503020204020204" pitchFamily="34" charset="-122"/>
                <a:ea typeface="微软雅黑" panose="020B0503020204020204" pitchFamily="34" charset="-122"/>
              </a:rPr>
              <a:t>模型在一些特定时间序列预测场景应用中具有一定的适用性。</a:t>
            </a:r>
            <a:endParaRPr lang="zh-CN" altLang="en-US" kern="0"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7A46E31E-36A4-B291-32C1-27A96F0F16A5}"/>
              </a:ext>
            </a:extLst>
          </p:cNvPr>
          <p:cNvPicPr>
            <a:picLocks noChangeAspect="1"/>
          </p:cNvPicPr>
          <p:nvPr/>
        </p:nvPicPr>
        <p:blipFill>
          <a:blip r:embed="rId5"/>
          <a:stretch>
            <a:fillRect/>
          </a:stretch>
        </p:blipFill>
        <p:spPr>
          <a:xfrm>
            <a:off x="2081843" y="1366341"/>
            <a:ext cx="3370052" cy="4748709"/>
          </a:xfrm>
          <a:prstGeom prst="rect">
            <a:avLst/>
          </a:prstGeom>
        </p:spPr>
      </p:pic>
    </p:spTree>
    <p:extLst>
      <p:ext uri="{BB962C8B-B14F-4D97-AF65-F5344CB8AC3E}">
        <p14:creationId xmlns:p14="http://schemas.microsoft.com/office/powerpoint/2010/main" val="3175850721"/>
      </p:ext>
    </p:extLst>
  </p:cSld>
  <p:clrMapOvr>
    <a:masterClrMapping/>
  </p:clrMapOvr>
  <mc:AlternateContent xmlns:mc="http://schemas.openxmlformats.org/markup-compatibility/2006" xmlns:p14="http://schemas.microsoft.com/office/powerpoint/2010/main">
    <mc:Choice Requires="p14">
      <p:transition spd="slow" p14:dur="1300" advClick="0" advTm="3000"/>
    </mc:Choice>
    <mc:Fallback xmlns="">
      <p:transition spd="slow" advClick="0" advTm="3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0" y="210344"/>
            <a:ext cx="12192000" cy="762000"/>
          </a:xfrm>
          <a:prstGeom prst="rect">
            <a:avLst/>
          </a:prstGeom>
          <a:solidFill>
            <a:srgbClr val="002F7C"/>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3D557A"/>
              </a:solidFill>
              <a:latin typeface="微软雅黑" panose="020B0503020204020204" pitchFamily="34" charset="-122"/>
              <a:ea typeface="微软雅黑" panose="020B0503020204020204" pitchFamily="34" charset="-122"/>
            </a:endParaRPr>
          </a:p>
        </p:txBody>
      </p:sp>
      <p:sp>
        <p:nvSpPr>
          <p:cNvPr id="13" name="矩形 12"/>
          <p:cNvSpPr/>
          <p:nvPr/>
        </p:nvSpPr>
        <p:spPr>
          <a:xfrm>
            <a:off x="824682" y="0"/>
            <a:ext cx="175443" cy="628650"/>
          </a:xfrm>
          <a:prstGeom prst="rect">
            <a:avLst/>
          </a:prstGeom>
          <a:solidFill>
            <a:srgbClr val="829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1" name="TextBox 13"/>
          <p:cNvSpPr txBox="1">
            <a:spLocks noChangeArrowheads="1"/>
          </p:cNvSpPr>
          <p:nvPr/>
        </p:nvSpPr>
        <p:spPr bwMode="auto">
          <a:xfrm>
            <a:off x="1149390" y="448948"/>
            <a:ext cx="640678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en-US" altLang="zh-CN" b="1" dirty="0">
                <a:solidFill>
                  <a:schemeClr val="bg1"/>
                </a:solidFill>
                <a:latin typeface="微软雅黑" panose="020B0503020204020204" pitchFamily="34" charset="-122"/>
                <a:ea typeface="微软雅黑" panose="020B0503020204020204" pitchFamily="34" charset="-122"/>
                <a:sym typeface="+mn-ea"/>
              </a:rPr>
              <a:t>Part5  Transformer</a:t>
            </a:r>
            <a:r>
              <a:rPr lang="zh-CN" altLang="en-US" b="1" dirty="0">
                <a:solidFill>
                  <a:schemeClr val="bg1"/>
                </a:solidFill>
                <a:latin typeface="微软雅黑" panose="020B0503020204020204" pitchFamily="34" charset="-122"/>
                <a:ea typeface="微软雅黑" panose="020B0503020204020204" pitchFamily="34" charset="-122"/>
                <a:sym typeface="+mn-ea"/>
              </a:rPr>
              <a:t>大致架构</a:t>
            </a:r>
            <a:endParaRPr lang="en-US" altLang="x-none"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22" name="Picture 6" descr="D:\MBA工作\LOGO\同济经管LOGO反白.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264873" y="355967"/>
            <a:ext cx="1386605" cy="462962"/>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descr="微信图片_20220318113523"/>
          <p:cNvPicPr>
            <a:picLocks noChangeAspect="1"/>
          </p:cNvPicPr>
          <p:nvPr userDrawn="1"/>
        </p:nvPicPr>
        <p:blipFill>
          <a:blip r:embed="rId4"/>
          <a:stretch>
            <a:fillRect/>
          </a:stretch>
        </p:blipFill>
        <p:spPr>
          <a:xfrm>
            <a:off x="9291877" y="6115050"/>
            <a:ext cx="2244725" cy="361315"/>
          </a:xfrm>
          <a:prstGeom prst="rect">
            <a:avLst/>
          </a:prstGeom>
        </p:spPr>
      </p:pic>
      <p:sp>
        <p:nvSpPr>
          <p:cNvPr id="12" name="文本框 11">
            <a:extLst>
              <a:ext uri="{FF2B5EF4-FFF2-40B4-BE49-F238E27FC236}">
                <a16:creationId xmlns:a16="http://schemas.microsoft.com/office/drawing/2014/main" id="{8FF04481-368C-F332-C700-C5226B773819}"/>
              </a:ext>
            </a:extLst>
          </p:cNvPr>
          <p:cNvSpPr txBox="1"/>
          <p:nvPr/>
        </p:nvSpPr>
        <p:spPr>
          <a:xfrm>
            <a:off x="577971" y="1794199"/>
            <a:ext cx="6101750" cy="369332"/>
          </a:xfrm>
          <a:prstGeom prst="rect">
            <a:avLst/>
          </a:prstGeom>
          <a:noFill/>
        </p:spPr>
        <p:txBody>
          <a:bodyPr wrap="square">
            <a:spAutoFit/>
          </a:bodyPr>
          <a:lstStyle/>
          <a:p>
            <a:pPr lvl="0" algn="just"/>
            <a:r>
              <a:rPr lang="en-US" altLang="zh-CN" kern="0" dirty="0">
                <a:latin typeface="微软雅黑" panose="020B0503020204020204" pitchFamily="34" charset="-122"/>
                <a:ea typeface="微软雅黑" panose="020B0503020204020204" pitchFamily="34" charset="-122"/>
              </a:rPr>
              <a:t>1</a:t>
            </a:r>
            <a:r>
              <a:rPr lang="zh-CN" altLang="en-US" kern="0" dirty="0">
                <a:latin typeface="微软雅黑" panose="020B0503020204020204" pitchFamily="34" charset="-122"/>
                <a:ea typeface="微软雅黑" panose="020B0503020204020204" pitchFamily="34" charset="-122"/>
              </a:rPr>
              <a:t>、</a:t>
            </a:r>
            <a:r>
              <a:rPr lang="zh-CN" altLang="zh-CN" kern="0" dirty="0">
                <a:latin typeface="微软雅黑" panose="020B0503020204020204" pitchFamily="34" charset="-122"/>
                <a:ea typeface="微软雅黑" panose="020B0503020204020204" pitchFamily="34" charset="-122"/>
              </a:rPr>
              <a:t>多头注意力机制</a:t>
            </a: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a:t>
            </a:r>
            <a:r>
              <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rPr>
              <a:t>Multi-Head Attention</a:t>
            </a: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a:t>
            </a:r>
            <a:endPar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8" name="图片 17">
            <a:extLst>
              <a:ext uri="{FF2B5EF4-FFF2-40B4-BE49-F238E27FC236}">
                <a16:creationId xmlns:a16="http://schemas.microsoft.com/office/drawing/2014/main" id="{1AE36DC5-1121-CC96-5D63-2E5F1F739E57}"/>
              </a:ext>
            </a:extLst>
          </p:cNvPr>
          <p:cNvPicPr>
            <a:picLocks noChangeAspect="1"/>
          </p:cNvPicPr>
          <p:nvPr/>
        </p:nvPicPr>
        <p:blipFill>
          <a:blip r:embed="rId5"/>
          <a:stretch>
            <a:fillRect/>
          </a:stretch>
        </p:blipFill>
        <p:spPr>
          <a:xfrm>
            <a:off x="771705" y="2328977"/>
            <a:ext cx="4610100" cy="1029335"/>
          </a:xfrm>
          <a:prstGeom prst="rect">
            <a:avLst/>
          </a:prstGeom>
        </p:spPr>
      </p:pic>
      <p:sp>
        <p:nvSpPr>
          <p:cNvPr id="23" name="文本框 22">
            <a:extLst>
              <a:ext uri="{FF2B5EF4-FFF2-40B4-BE49-F238E27FC236}">
                <a16:creationId xmlns:a16="http://schemas.microsoft.com/office/drawing/2014/main" id="{5CEFABF9-1859-5C12-5FF5-25A49440DBDB}"/>
              </a:ext>
            </a:extLst>
          </p:cNvPr>
          <p:cNvSpPr txBox="1"/>
          <p:nvPr/>
        </p:nvSpPr>
        <p:spPr>
          <a:xfrm>
            <a:off x="577971" y="3519481"/>
            <a:ext cx="6101750" cy="369332"/>
          </a:xfrm>
          <a:prstGeom prst="rect">
            <a:avLst/>
          </a:prstGeom>
          <a:noFill/>
        </p:spPr>
        <p:txBody>
          <a:bodyPr wrap="square">
            <a:spAutoFit/>
          </a:bodyPr>
          <a:lstStyle/>
          <a:p>
            <a:r>
              <a:rPr lang="en-US" altLang="zh-CN" kern="0" dirty="0">
                <a:latin typeface="微软雅黑" panose="020B0503020204020204" pitchFamily="34" charset="-122"/>
                <a:ea typeface="微软雅黑" panose="020B0503020204020204" pitchFamily="34" charset="-122"/>
              </a:rPr>
              <a:t>2</a:t>
            </a:r>
            <a:r>
              <a:rPr lang="zh-CN" altLang="en-US" kern="0" dirty="0">
                <a:latin typeface="微软雅黑" panose="020B0503020204020204" pitchFamily="34" charset="-122"/>
                <a:ea typeface="微软雅黑" panose="020B0503020204020204" pitchFamily="34" charset="-122"/>
              </a:rPr>
              <a:t>、</a:t>
            </a:r>
            <a:r>
              <a:rPr lang="zh-CN" altLang="zh-CN" kern="0" dirty="0">
                <a:latin typeface="微软雅黑" panose="020B0503020204020204" pitchFamily="34" charset="-122"/>
                <a:ea typeface="微软雅黑" panose="020B0503020204020204" pitchFamily="34" charset="-122"/>
              </a:rPr>
              <a:t>位置编码（</a:t>
            </a:r>
            <a:r>
              <a:rPr lang="en-US" altLang="zh-CN" kern="0" dirty="0">
                <a:latin typeface="微软雅黑" panose="020B0503020204020204" pitchFamily="34" charset="-122"/>
                <a:ea typeface="微软雅黑" panose="020B0503020204020204" pitchFamily="34" charset="-122"/>
              </a:rPr>
              <a:t>Positional Encoding</a:t>
            </a:r>
            <a:r>
              <a:rPr lang="zh-CN" altLang="zh-CN" kern="0" dirty="0">
                <a:latin typeface="微软雅黑" panose="020B0503020204020204" pitchFamily="34" charset="-122"/>
                <a:ea typeface="微软雅黑" panose="020B0503020204020204" pitchFamily="34" charset="-122"/>
              </a:rPr>
              <a:t>）</a:t>
            </a:r>
            <a:endParaRPr lang="zh-CN" altLang="en-US" kern="0" dirty="0">
              <a:latin typeface="微软雅黑" panose="020B0503020204020204" pitchFamily="34" charset="-122"/>
              <a:ea typeface="微软雅黑" panose="020B0503020204020204" pitchFamily="34" charset="-122"/>
            </a:endParaRPr>
          </a:p>
        </p:txBody>
      </p:sp>
      <p:pic>
        <p:nvPicPr>
          <p:cNvPr id="24" name="图片 23">
            <a:extLst>
              <a:ext uri="{FF2B5EF4-FFF2-40B4-BE49-F238E27FC236}">
                <a16:creationId xmlns:a16="http://schemas.microsoft.com/office/drawing/2014/main" id="{6E307EDB-308E-3B53-341F-48ADB11B5CEC}"/>
              </a:ext>
            </a:extLst>
          </p:cNvPr>
          <p:cNvPicPr>
            <a:picLocks noChangeAspect="1"/>
          </p:cNvPicPr>
          <p:nvPr/>
        </p:nvPicPr>
        <p:blipFill>
          <a:blip r:embed="rId6"/>
          <a:stretch>
            <a:fillRect/>
          </a:stretch>
        </p:blipFill>
        <p:spPr>
          <a:xfrm>
            <a:off x="824682" y="4049982"/>
            <a:ext cx="2914650" cy="1035050"/>
          </a:xfrm>
          <a:prstGeom prst="rect">
            <a:avLst/>
          </a:prstGeom>
        </p:spPr>
      </p:pic>
      <p:sp>
        <p:nvSpPr>
          <p:cNvPr id="26" name="文本框 25">
            <a:extLst>
              <a:ext uri="{FF2B5EF4-FFF2-40B4-BE49-F238E27FC236}">
                <a16:creationId xmlns:a16="http://schemas.microsoft.com/office/drawing/2014/main" id="{A8C31F81-A82F-8755-D6BC-4CB293D8478F}"/>
              </a:ext>
            </a:extLst>
          </p:cNvPr>
          <p:cNvSpPr txBox="1"/>
          <p:nvPr/>
        </p:nvSpPr>
        <p:spPr>
          <a:xfrm>
            <a:off x="5607381" y="1344338"/>
            <a:ext cx="6101750" cy="4524315"/>
          </a:xfrm>
          <a:prstGeom prst="rect">
            <a:avLst/>
          </a:prstGeom>
          <a:noFill/>
        </p:spPr>
        <p:txBody>
          <a:bodyPr wrap="square">
            <a:spAutoFit/>
          </a:bodyPr>
          <a:lstStyle/>
          <a:p>
            <a:pPr lvl="0" algn="just"/>
            <a:r>
              <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rPr>
              <a:t>3</a:t>
            </a:r>
            <a:r>
              <a:rPr lang="zh-CN" altLang="en-US" sz="1800" kern="0" dirty="0">
                <a:effectLst/>
                <a:latin typeface="微软雅黑" panose="020B0503020204020204" pitchFamily="34" charset="-122"/>
                <a:ea typeface="微软雅黑" panose="020B0503020204020204" pitchFamily="34" charset="-122"/>
                <a:cs typeface="宋体" panose="02010600030101010101" pitchFamily="2" charset="-122"/>
              </a:rPr>
              <a:t>、</a:t>
            </a: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前馈神经网络（</a:t>
            </a:r>
            <a:r>
              <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rPr>
              <a:t>Feedforward Neural Network</a:t>
            </a: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a:t>
            </a:r>
            <a:endPar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indent="266700" algn="just"/>
            <a:r>
              <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rPr>
              <a:t>Transformer</a:t>
            </a: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模型中的每个编码器层包含一个多头注意力机制和一个前馈神经网络。前馈神经网络由两个线性变换层和一个</a:t>
            </a:r>
            <a:r>
              <a:rPr lang="en-US" altLang="zh-CN" sz="1800" kern="0" dirty="0" err="1">
                <a:effectLst/>
                <a:latin typeface="微软雅黑" panose="020B0503020204020204" pitchFamily="34" charset="-122"/>
                <a:ea typeface="微软雅黑" panose="020B0503020204020204" pitchFamily="34" charset="-122"/>
                <a:cs typeface="宋体" panose="02010600030101010101" pitchFamily="2" charset="-122"/>
              </a:rPr>
              <a:t>ReLU</a:t>
            </a: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激活函数组成，用于对注意力机制的输出进行进一步处理和特征提取。</a:t>
            </a:r>
            <a:endPar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endParaRPr>
          </a:p>
          <a:p>
            <a:pPr indent="266700" algn="just"/>
            <a:endPar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lvl="0" algn="just"/>
            <a:r>
              <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rPr>
              <a:t>4</a:t>
            </a:r>
            <a:r>
              <a:rPr lang="zh-CN" altLang="en-US" sz="1800" kern="0" dirty="0">
                <a:effectLst/>
                <a:latin typeface="微软雅黑" panose="020B0503020204020204" pitchFamily="34" charset="-122"/>
                <a:ea typeface="微软雅黑" panose="020B0503020204020204" pitchFamily="34" charset="-122"/>
                <a:cs typeface="宋体" panose="02010600030101010101" pitchFamily="2" charset="-122"/>
              </a:rPr>
              <a:t>、</a:t>
            </a: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层归一化和残差连接（</a:t>
            </a:r>
            <a:r>
              <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rPr>
              <a:t>Layer Normalization and Residual Connection</a:t>
            </a: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a:t>
            </a:r>
            <a:endPar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indent="266700" algn="just"/>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为了稳定训练过程并加速收敛，</a:t>
            </a:r>
            <a:r>
              <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rPr>
              <a:t>Transformer</a:t>
            </a: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模型在每个子层（多头注意力机制和前馈神经网络）之后都应用了层归一化和残差连接。</a:t>
            </a:r>
            <a:endPar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endParaRPr>
          </a:p>
          <a:p>
            <a:pPr indent="266700" algn="just"/>
            <a:endPar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lvl="0" algn="just"/>
            <a:r>
              <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rPr>
              <a:t>5</a:t>
            </a:r>
            <a:r>
              <a:rPr lang="zh-CN" altLang="en-US" sz="1800" kern="0" dirty="0">
                <a:effectLst/>
                <a:latin typeface="微软雅黑" panose="020B0503020204020204" pitchFamily="34" charset="-122"/>
                <a:ea typeface="微软雅黑" panose="020B0503020204020204" pitchFamily="34" charset="-122"/>
                <a:cs typeface="宋体" panose="02010600030101010101" pitchFamily="2" charset="-122"/>
              </a:rPr>
              <a:t>、</a:t>
            </a:r>
            <a:r>
              <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rPr>
              <a:t>Transformer</a:t>
            </a: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编码器层（</a:t>
            </a:r>
            <a:r>
              <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rPr>
              <a:t>Transformer Encoder Layer</a:t>
            </a: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a:t>
            </a:r>
            <a:endPar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indent="266700" algn="just"/>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由一个多头注意力机制和一个前馈神经网络组成，每个子层后面都有层归一化和残差连接。多个编码器层堆叠在一起，形成</a:t>
            </a:r>
            <a:r>
              <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rPr>
              <a:t>Transformer</a:t>
            </a: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编码器。</a:t>
            </a:r>
            <a:endPar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762811425"/>
      </p:ext>
    </p:extLst>
  </p:cSld>
  <p:clrMapOvr>
    <a:masterClrMapping/>
  </p:clrMapOvr>
  <mc:AlternateContent xmlns:mc="http://schemas.openxmlformats.org/markup-compatibility/2006" xmlns:p14="http://schemas.microsoft.com/office/powerpoint/2010/main">
    <mc:Choice Requires="p14">
      <p:transition spd="slow" p14:dur="1300" advClick="0" advTm="3000"/>
    </mc:Choice>
    <mc:Fallback xmlns="">
      <p:transition spd="slow" advClick="0" advTm="3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0" y="215973"/>
            <a:ext cx="12192000" cy="762000"/>
          </a:xfrm>
          <a:prstGeom prst="rect">
            <a:avLst/>
          </a:prstGeom>
          <a:solidFill>
            <a:srgbClr val="002F7C"/>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3D557A"/>
              </a:solidFill>
              <a:latin typeface="微软雅黑" panose="020B0503020204020204" pitchFamily="34" charset="-122"/>
              <a:ea typeface="微软雅黑" panose="020B0503020204020204" pitchFamily="34" charset="-122"/>
            </a:endParaRPr>
          </a:p>
        </p:txBody>
      </p:sp>
      <p:sp>
        <p:nvSpPr>
          <p:cNvPr id="39" name="矩形 38"/>
          <p:cNvSpPr/>
          <p:nvPr/>
        </p:nvSpPr>
        <p:spPr>
          <a:xfrm>
            <a:off x="824682" y="0"/>
            <a:ext cx="175443" cy="628650"/>
          </a:xfrm>
          <a:prstGeom prst="rect">
            <a:avLst/>
          </a:prstGeom>
          <a:solidFill>
            <a:srgbClr val="829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1" name="Picture 6" descr="D:\MBA工作\LOGO\同济经管LOGO反白.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267423" y="381661"/>
            <a:ext cx="1386605" cy="462962"/>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微信图片_20220318113523"/>
          <p:cNvPicPr>
            <a:picLocks noChangeAspect="1"/>
          </p:cNvPicPr>
          <p:nvPr userDrawn="1"/>
        </p:nvPicPr>
        <p:blipFill>
          <a:blip r:embed="rId4"/>
          <a:stretch>
            <a:fillRect/>
          </a:stretch>
        </p:blipFill>
        <p:spPr>
          <a:xfrm>
            <a:off x="9291877" y="6115050"/>
            <a:ext cx="2244725" cy="361315"/>
          </a:xfrm>
          <a:prstGeom prst="rect">
            <a:avLst/>
          </a:prstGeom>
        </p:spPr>
      </p:pic>
      <p:sp>
        <p:nvSpPr>
          <p:cNvPr id="4" name="TextBox 13">
            <a:extLst>
              <a:ext uri="{FF2B5EF4-FFF2-40B4-BE49-F238E27FC236}">
                <a16:creationId xmlns:a16="http://schemas.microsoft.com/office/drawing/2014/main" id="{7830619A-B8AA-5DFF-5989-B46FCCA8793D}"/>
              </a:ext>
            </a:extLst>
          </p:cNvPr>
          <p:cNvSpPr txBox="1">
            <a:spLocks noChangeArrowheads="1"/>
          </p:cNvSpPr>
          <p:nvPr/>
        </p:nvSpPr>
        <p:spPr bwMode="auto">
          <a:xfrm>
            <a:off x="1149390" y="448948"/>
            <a:ext cx="640678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en-US" altLang="zh-CN" b="1" dirty="0">
                <a:solidFill>
                  <a:schemeClr val="bg1"/>
                </a:solidFill>
                <a:latin typeface="微软雅黑" panose="020B0503020204020204" pitchFamily="34" charset="-122"/>
                <a:ea typeface="微软雅黑" panose="020B0503020204020204" pitchFamily="34" charset="-122"/>
                <a:sym typeface="+mn-ea"/>
              </a:rPr>
              <a:t>Part5  </a:t>
            </a:r>
            <a:r>
              <a:rPr lang="zh-CN" altLang="en-US" b="1" dirty="0">
                <a:solidFill>
                  <a:schemeClr val="bg1"/>
                </a:solidFill>
                <a:latin typeface="微软雅黑" panose="020B0503020204020204" pitchFamily="34" charset="-122"/>
                <a:ea typeface="微软雅黑" panose="020B0503020204020204" pitchFamily="34" charset="-122"/>
                <a:sym typeface="+mn-ea"/>
              </a:rPr>
              <a:t>模型实现</a:t>
            </a:r>
            <a:endParaRPr lang="en-US" altLang="x-none"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 name="文本框 4">
            <a:extLst>
              <a:ext uri="{FF2B5EF4-FFF2-40B4-BE49-F238E27FC236}">
                <a16:creationId xmlns:a16="http://schemas.microsoft.com/office/drawing/2014/main" id="{8BA472D9-9F8E-71CE-C835-085A80BD8C4C}"/>
              </a:ext>
            </a:extLst>
          </p:cNvPr>
          <p:cNvSpPr txBox="1"/>
          <p:nvPr/>
        </p:nvSpPr>
        <p:spPr>
          <a:xfrm>
            <a:off x="738314" y="1278419"/>
            <a:ext cx="6101750" cy="369332"/>
          </a:xfrm>
          <a:prstGeom prst="rect">
            <a:avLst/>
          </a:prstGeom>
          <a:noFill/>
        </p:spPr>
        <p:txBody>
          <a:bodyPr wrap="square">
            <a:spAutoFit/>
          </a:bodyPr>
          <a:lstStyle/>
          <a:p>
            <a:r>
              <a:rPr lang="zh-CN" altLang="zh-CN" sz="1800" b="1" kern="0" dirty="0">
                <a:effectLst/>
                <a:latin typeface="微软雅黑" panose="020B0503020204020204" pitchFamily="34" charset="-122"/>
                <a:ea typeface="微软雅黑" panose="020B0503020204020204" pitchFamily="34" charset="-122"/>
                <a:cs typeface="宋体" panose="02010600030101010101" pitchFamily="2" charset="-122"/>
              </a:rPr>
              <a:t>创建时间序列滑动窗口</a:t>
            </a:r>
            <a:endParaRPr lang="zh-CN" altLang="en-US" b="1" dirty="0">
              <a:latin typeface="微软雅黑" panose="020B0503020204020204" pitchFamily="34" charset="-122"/>
              <a:ea typeface="微软雅黑" panose="020B0503020204020204" pitchFamily="34" charset="-122"/>
            </a:endParaRPr>
          </a:p>
        </p:txBody>
      </p:sp>
      <p:pic>
        <p:nvPicPr>
          <p:cNvPr id="1026" name="图片 11">
            <a:extLst>
              <a:ext uri="{FF2B5EF4-FFF2-40B4-BE49-F238E27FC236}">
                <a16:creationId xmlns:a16="http://schemas.microsoft.com/office/drawing/2014/main" id="{2356B3A0-FC71-DC30-3D7D-F83ADDE47C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314" y="1870111"/>
            <a:ext cx="5272088"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025" name="图片 12">
            <a:extLst>
              <a:ext uri="{FF2B5EF4-FFF2-40B4-BE49-F238E27FC236}">
                <a16:creationId xmlns:a16="http://schemas.microsoft.com/office/drawing/2014/main" id="{4EEF1704-5F1A-B9C0-EB74-A49D5B6A21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8314" y="3964655"/>
            <a:ext cx="5276850" cy="1762125"/>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70C22FE5-24D6-54D2-E314-E50402FDA0A4}"/>
              </a:ext>
            </a:extLst>
          </p:cNvPr>
          <p:cNvSpPr txBox="1"/>
          <p:nvPr/>
        </p:nvSpPr>
        <p:spPr>
          <a:xfrm>
            <a:off x="6594352" y="2282504"/>
            <a:ext cx="4366373" cy="3139321"/>
          </a:xfrm>
          <a:prstGeom prst="rect">
            <a:avLst/>
          </a:prstGeom>
          <a:noFill/>
        </p:spPr>
        <p:txBody>
          <a:bodyPr wrap="square">
            <a:spAutoFit/>
          </a:bodyPr>
          <a:lstStyle/>
          <a:p>
            <a:pPr indent="266700" algn="just"/>
            <a:r>
              <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rPr>
              <a:t>  </a:t>
            </a: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滑动窗口技术是一种常用的数据处理方法，特别适用于时间序列数据。通过创建一个固定大小的窗口，滑动窗口可以从时间序列数据中提取出连续的子序列，这些子序列将作为模型的输入，用于预测目标变量。</a:t>
            </a:r>
            <a:endPar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endParaRPr>
          </a:p>
          <a:p>
            <a:pPr indent="266700" algn="just"/>
            <a:r>
              <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rPr>
              <a:t>  </a:t>
            </a: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窗口大小表示每个训练样本的序列长度，即将要使用多少历史时间点的数据来预测未来的值。对每一个预测点，需要根据窗口大小取得它之前的历史数据作为特征，目标则是未来的</a:t>
            </a:r>
            <a:r>
              <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rPr>
              <a:t> CGM </a:t>
            </a: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值。</a:t>
            </a:r>
            <a:endPar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1913513"/>
      </p:ext>
    </p:extLst>
  </p:cSld>
  <p:clrMapOvr>
    <a:masterClrMapping/>
  </p:clrMapOvr>
  <mc:AlternateContent xmlns:mc="http://schemas.openxmlformats.org/markup-compatibility/2006" xmlns:p14="http://schemas.microsoft.com/office/powerpoint/2010/main">
    <mc:Choice Requires="p14">
      <p:transition spd="slow" p14:dur="1300" advClick="0" advTm="3000"/>
    </mc:Choice>
    <mc:Fallback xmlns="">
      <p:transition spd="slow" advClick="0" advTm="3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0" y="215973"/>
            <a:ext cx="12192000" cy="762000"/>
          </a:xfrm>
          <a:prstGeom prst="rect">
            <a:avLst/>
          </a:prstGeom>
          <a:solidFill>
            <a:srgbClr val="002F7C"/>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3D557A"/>
              </a:solidFill>
              <a:latin typeface="微软雅黑" panose="020B0503020204020204" pitchFamily="34" charset="-122"/>
              <a:ea typeface="微软雅黑" panose="020B0503020204020204" pitchFamily="34" charset="-122"/>
            </a:endParaRPr>
          </a:p>
        </p:txBody>
      </p:sp>
      <p:sp>
        <p:nvSpPr>
          <p:cNvPr id="39" name="矩形 38"/>
          <p:cNvSpPr/>
          <p:nvPr/>
        </p:nvSpPr>
        <p:spPr>
          <a:xfrm>
            <a:off x="824682" y="0"/>
            <a:ext cx="175443" cy="628650"/>
          </a:xfrm>
          <a:prstGeom prst="rect">
            <a:avLst/>
          </a:prstGeom>
          <a:solidFill>
            <a:srgbClr val="829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1" name="Picture 6" descr="D:\MBA工作\LOGO\同济经管LOGO反白.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267423" y="381661"/>
            <a:ext cx="1386605" cy="462962"/>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微信图片_20220318113523"/>
          <p:cNvPicPr>
            <a:picLocks noChangeAspect="1"/>
          </p:cNvPicPr>
          <p:nvPr userDrawn="1"/>
        </p:nvPicPr>
        <p:blipFill>
          <a:blip r:embed="rId4"/>
          <a:stretch>
            <a:fillRect/>
          </a:stretch>
        </p:blipFill>
        <p:spPr>
          <a:xfrm>
            <a:off x="9291877" y="6115050"/>
            <a:ext cx="2244725" cy="361315"/>
          </a:xfrm>
          <a:prstGeom prst="rect">
            <a:avLst/>
          </a:prstGeom>
        </p:spPr>
      </p:pic>
      <p:sp>
        <p:nvSpPr>
          <p:cNvPr id="4" name="TextBox 13">
            <a:extLst>
              <a:ext uri="{FF2B5EF4-FFF2-40B4-BE49-F238E27FC236}">
                <a16:creationId xmlns:a16="http://schemas.microsoft.com/office/drawing/2014/main" id="{7830619A-B8AA-5DFF-5989-B46FCCA8793D}"/>
              </a:ext>
            </a:extLst>
          </p:cNvPr>
          <p:cNvSpPr txBox="1">
            <a:spLocks noChangeArrowheads="1"/>
          </p:cNvSpPr>
          <p:nvPr/>
        </p:nvSpPr>
        <p:spPr bwMode="auto">
          <a:xfrm>
            <a:off x="1149390" y="448948"/>
            <a:ext cx="640678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en-US" altLang="zh-CN" b="1" dirty="0">
                <a:solidFill>
                  <a:schemeClr val="bg1"/>
                </a:solidFill>
                <a:latin typeface="微软雅黑" panose="020B0503020204020204" pitchFamily="34" charset="-122"/>
                <a:ea typeface="微软雅黑" panose="020B0503020204020204" pitchFamily="34" charset="-122"/>
                <a:sym typeface="+mn-ea"/>
              </a:rPr>
              <a:t>Part5  </a:t>
            </a:r>
            <a:r>
              <a:rPr lang="zh-CN" altLang="en-US" b="1" dirty="0">
                <a:solidFill>
                  <a:schemeClr val="bg1"/>
                </a:solidFill>
                <a:latin typeface="微软雅黑" panose="020B0503020204020204" pitchFamily="34" charset="-122"/>
                <a:ea typeface="微软雅黑" panose="020B0503020204020204" pitchFamily="34" charset="-122"/>
                <a:sym typeface="+mn-ea"/>
              </a:rPr>
              <a:t>模型实现</a:t>
            </a:r>
            <a:endParaRPr lang="en-US" altLang="x-none"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2" name="图片 1">
            <a:extLst>
              <a:ext uri="{FF2B5EF4-FFF2-40B4-BE49-F238E27FC236}">
                <a16:creationId xmlns:a16="http://schemas.microsoft.com/office/drawing/2014/main" id="{D5824AD0-0ADE-0C2A-6FA3-24C32890C1BC}"/>
              </a:ext>
            </a:extLst>
          </p:cNvPr>
          <p:cNvPicPr>
            <a:picLocks noChangeAspect="1"/>
          </p:cNvPicPr>
          <p:nvPr/>
        </p:nvPicPr>
        <p:blipFill>
          <a:blip r:embed="rId5"/>
          <a:stretch>
            <a:fillRect/>
          </a:stretch>
        </p:blipFill>
        <p:spPr>
          <a:xfrm>
            <a:off x="900901" y="1733170"/>
            <a:ext cx="5872480" cy="3937000"/>
          </a:xfrm>
          <a:prstGeom prst="rect">
            <a:avLst/>
          </a:prstGeom>
        </p:spPr>
      </p:pic>
      <p:sp>
        <p:nvSpPr>
          <p:cNvPr id="6" name="文本框 5">
            <a:extLst>
              <a:ext uri="{FF2B5EF4-FFF2-40B4-BE49-F238E27FC236}">
                <a16:creationId xmlns:a16="http://schemas.microsoft.com/office/drawing/2014/main" id="{5993CC75-3690-7D6C-056C-13ACD1FC8846}"/>
              </a:ext>
            </a:extLst>
          </p:cNvPr>
          <p:cNvSpPr txBox="1"/>
          <p:nvPr/>
        </p:nvSpPr>
        <p:spPr>
          <a:xfrm>
            <a:off x="7489312" y="1635330"/>
            <a:ext cx="3471413" cy="4247317"/>
          </a:xfrm>
          <a:prstGeom prst="rect">
            <a:avLst/>
          </a:prstGeom>
          <a:noFill/>
        </p:spPr>
        <p:txBody>
          <a:bodyPr wrap="square">
            <a:spAutoFit/>
          </a:bodyPr>
          <a:lstStyle/>
          <a:p>
            <a:pPr indent="266700" algn="just"/>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在我们的血糖预测模型中，使用了时间序列的滑动窗口技术来构建输入序列。</a:t>
            </a:r>
            <a:endPar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endParaRPr>
          </a:p>
          <a:p>
            <a:pPr indent="266700" algn="just"/>
            <a:endParaRPr lang="en-US" altLang="zh-CN" kern="0" dirty="0">
              <a:latin typeface="微软雅黑" panose="020B0503020204020204" pitchFamily="34" charset="-122"/>
              <a:ea typeface="微软雅黑" panose="020B0503020204020204" pitchFamily="34" charset="-122"/>
              <a:cs typeface="宋体" panose="02010600030101010101" pitchFamily="2" charset="-122"/>
            </a:endParaRPr>
          </a:p>
          <a:p>
            <a:pPr indent="266700" algn="just"/>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模型的输入包括分类特征和数值特征，通过嵌入层处理分类特征，通过线性变换层处理数值特征</a:t>
            </a:r>
            <a:r>
              <a:rPr lang="zh-CN" altLang="en-US" sz="1800" kern="0" dirty="0">
                <a:effectLst/>
                <a:latin typeface="微软雅黑" panose="020B0503020204020204" pitchFamily="34" charset="-122"/>
                <a:ea typeface="微软雅黑" panose="020B0503020204020204" pitchFamily="34" charset="-122"/>
                <a:cs typeface="宋体" panose="02010600030101010101" pitchFamily="2" charset="-122"/>
              </a:rPr>
              <a:t>。</a:t>
            </a:r>
            <a:endPar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endParaRPr>
          </a:p>
          <a:p>
            <a:pPr indent="266700" algn="just"/>
            <a:endParaRPr lang="en-US" altLang="zh-CN" kern="0" dirty="0">
              <a:latin typeface="微软雅黑" panose="020B0503020204020204" pitchFamily="34" charset="-122"/>
              <a:ea typeface="微软雅黑" panose="020B0503020204020204" pitchFamily="34" charset="-122"/>
              <a:cs typeface="宋体" panose="02010600030101010101" pitchFamily="2" charset="-122"/>
            </a:endParaRPr>
          </a:p>
          <a:p>
            <a:pPr indent="266700" algn="just"/>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然后将其输入到</a:t>
            </a:r>
            <a:r>
              <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rPr>
              <a:t>Transformer</a:t>
            </a: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编码器中，结合时间变量进行特征提取和聚合。</a:t>
            </a:r>
            <a:endPar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endParaRPr>
          </a:p>
          <a:p>
            <a:pPr indent="266700" algn="just"/>
            <a:endParaRPr lang="en-US" altLang="zh-CN" kern="0" dirty="0">
              <a:latin typeface="微软雅黑" panose="020B0503020204020204" pitchFamily="34" charset="-122"/>
              <a:ea typeface="微软雅黑" panose="020B0503020204020204" pitchFamily="34" charset="-122"/>
              <a:cs typeface="宋体" panose="02010600030101010101" pitchFamily="2" charset="-122"/>
            </a:endParaRPr>
          </a:p>
          <a:p>
            <a:pPr indent="266700" algn="just"/>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最终通过一个全连接层输出预测的血糖值。</a:t>
            </a:r>
            <a:endPar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614927589"/>
      </p:ext>
    </p:extLst>
  </p:cSld>
  <p:clrMapOvr>
    <a:masterClrMapping/>
  </p:clrMapOvr>
  <mc:AlternateContent xmlns:mc="http://schemas.openxmlformats.org/markup-compatibility/2006" xmlns:p14="http://schemas.microsoft.com/office/powerpoint/2010/main">
    <mc:Choice Requires="p14">
      <p:transition spd="slow" p14:dur="1300" advClick="0" advTm="3000"/>
    </mc:Choice>
    <mc:Fallback xmlns="">
      <p:transition spd="slow" advClick="0" advTm="3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0" y="215973"/>
            <a:ext cx="12192000" cy="762000"/>
          </a:xfrm>
          <a:prstGeom prst="rect">
            <a:avLst/>
          </a:prstGeom>
          <a:solidFill>
            <a:srgbClr val="002F7C"/>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3D557A"/>
              </a:solidFill>
              <a:latin typeface="微软雅黑" panose="020B0503020204020204" pitchFamily="34" charset="-122"/>
              <a:ea typeface="微软雅黑" panose="020B0503020204020204" pitchFamily="34" charset="-122"/>
            </a:endParaRPr>
          </a:p>
        </p:txBody>
      </p:sp>
      <p:sp>
        <p:nvSpPr>
          <p:cNvPr id="39" name="矩形 38"/>
          <p:cNvSpPr/>
          <p:nvPr/>
        </p:nvSpPr>
        <p:spPr>
          <a:xfrm>
            <a:off x="824682" y="0"/>
            <a:ext cx="175443" cy="628650"/>
          </a:xfrm>
          <a:prstGeom prst="rect">
            <a:avLst/>
          </a:prstGeom>
          <a:solidFill>
            <a:srgbClr val="829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1" name="Picture 6" descr="D:\MBA工作\LOGO\同济经管LOGO反白.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267423" y="381661"/>
            <a:ext cx="1386605" cy="462962"/>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微信图片_20220318113523"/>
          <p:cNvPicPr>
            <a:picLocks noChangeAspect="1"/>
          </p:cNvPicPr>
          <p:nvPr userDrawn="1"/>
        </p:nvPicPr>
        <p:blipFill>
          <a:blip r:embed="rId4"/>
          <a:stretch>
            <a:fillRect/>
          </a:stretch>
        </p:blipFill>
        <p:spPr>
          <a:xfrm>
            <a:off x="9291877" y="6115050"/>
            <a:ext cx="2244725" cy="361315"/>
          </a:xfrm>
          <a:prstGeom prst="rect">
            <a:avLst/>
          </a:prstGeom>
        </p:spPr>
      </p:pic>
      <p:sp>
        <p:nvSpPr>
          <p:cNvPr id="4" name="TextBox 13">
            <a:extLst>
              <a:ext uri="{FF2B5EF4-FFF2-40B4-BE49-F238E27FC236}">
                <a16:creationId xmlns:a16="http://schemas.microsoft.com/office/drawing/2014/main" id="{7830619A-B8AA-5DFF-5989-B46FCCA8793D}"/>
              </a:ext>
            </a:extLst>
          </p:cNvPr>
          <p:cNvSpPr txBox="1">
            <a:spLocks noChangeArrowheads="1"/>
          </p:cNvSpPr>
          <p:nvPr/>
        </p:nvSpPr>
        <p:spPr bwMode="auto">
          <a:xfrm>
            <a:off x="1149390" y="448948"/>
            <a:ext cx="640678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en-US" altLang="zh-CN" b="1" dirty="0">
                <a:solidFill>
                  <a:schemeClr val="bg1"/>
                </a:solidFill>
                <a:latin typeface="微软雅黑" panose="020B0503020204020204" pitchFamily="34" charset="-122"/>
                <a:ea typeface="微软雅黑" panose="020B0503020204020204" pitchFamily="34" charset="-122"/>
                <a:sym typeface="+mn-ea"/>
              </a:rPr>
              <a:t>Part5  </a:t>
            </a:r>
            <a:r>
              <a:rPr lang="zh-CN" altLang="en-US" b="1" dirty="0">
                <a:solidFill>
                  <a:schemeClr val="bg1"/>
                </a:solidFill>
                <a:latin typeface="微软雅黑" panose="020B0503020204020204" pitchFamily="34" charset="-122"/>
                <a:ea typeface="微软雅黑" panose="020B0503020204020204" pitchFamily="34" charset="-122"/>
                <a:sym typeface="+mn-ea"/>
              </a:rPr>
              <a:t>模型训练与验证</a:t>
            </a:r>
            <a:endParaRPr lang="en-US" altLang="x-none"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 name="文本框 4">
            <a:extLst>
              <a:ext uri="{FF2B5EF4-FFF2-40B4-BE49-F238E27FC236}">
                <a16:creationId xmlns:a16="http://schemas.microsoft.com/office/drawing/2014/main" id="{E0EAD4AD-C6E5-250F-60CD-E48DE8383D5E}"/>
              </a:ext>
            </a:extLst>
          </p:cNvPr>
          <p:cNvSpPr txBox="1"/>
          <p:nvPr/>
        </p:nvSpPr>
        <p:spPr>
          <a:xfrm>
            <a:off x="1591700" y="1990736"/>
            <a:ext cx="3868192" cy="3416320"/>
          </a:xfrm>
          <a:prstGeom prst="rect">
            <a:avLst/>
          </a:prstGeom>
          <a:noFill/>
        </p:spPr>
        <p:txBody>
          <a:bodyPr wrap="square">
            <a:spAutoFit/>
          </a:bodyPr>
          <a:lstStyle/>
          <a:p>
            <a:pPr indent="266700" algn="just"/>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在具体的训练中，我们以</a:t>
            </a:r>
            <a:r>
              <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rPr>
              <a:t>80%</a:t>
            </a: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和</a:t>
            </a:r>
            <a:r>
              <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rPr>
              <a:t>20%</a:t>
            </a: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的比例划分训练集和验证集。</a:t>
            </a:r>
            <a:endPar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endParaRPr>
          </a:p>
          <a:p>
            <a:pPr indent="266700" algn="just"/>
            <a:endParaRPr lang="en-US" altLang="zh-CN" kern="0" dirty="0">
              <a:latin typeface="微软雅黑" panose="020B0503020204020204" pitchFamily="34" charset="-122"/>
              <a:ea typeface="微软雅黑" panose="020B0503020204020204" pitchFamily="34" charset="-122"/>
              <a:cs typeface="宋体" panose="02010600030101010101" pitchFamily="2" charset="-122"/>
            </a:endParaRPr>
          </a:p>
          <a:p>
            <a:pPr indent="266700" algn="just"/>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同时为了测试模型训练效果，我们使用平均绝对误差（</a:t>
            </a:r>
            <a:r>
              <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rPr>
              <a:t>MAE</a:t>
            </a: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）来评估模型的性能。</a:t>
            </a:r>
            <a:endPar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endParaRPr>
          </a:p>
          <a:p>
            <a:pPr indent="266700" algn="just"/>
            <a:endParaRPr lang="en-US" altLang="zh-CN" kern="0" dirty="0">
              <a:latin typeface="微软雅黑" panose="020B0503020204020204" pitchFamily="34" charset="-122"/>
              <a:ea typeface="微软雅黑" panose="020B0503020204020204" pitchFamily="34" charset="-122"/>
              <a:cs typeface="宋体" panose="02010600030101010101" pitchFamily="2" charset="-122"/>
            </a:endParaRPr>
          </a:p>
          <a:p>
            <a:pPr indent="266700" algn="just"/>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由于总共有</a:t>
            </a:r>
            <a:r>
              <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rPr>
              <a:t>16+109=125</a:t>
            </a: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个</a:t>
            </a:r>
            <a:r>
              <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rPr>
              <a:t>excel</a:t>
            </a: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，我们就使用每一个</a:t>
            </a:r>
            <a:r>
              <a:rPr lang="en-US" altLang="zh-CN" sz="1800" kern="0" dirty="0" err="1">
                <a:effectLst/>
                <a:latin typeface="微软雅黑" panose="020B0503020204020204" pitchFamily="34" charset="-122"/>
                <a:ea typeface="微软雅黑" panose="020B0503020204020204" pitchFamily="34" charset="-122"/>
                <a:cs typeface="宋体" panose="02010600030101010101" pitchFamily="2" charset="-122"/>
              </a:rPr>
              <a:t>exccel</a:t>
            </a: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的最后四个数据点作为测试数据进行预测（</a:t>
            </a:r>
            <a:r>
              <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rPr>
              <a:t>15min</a:t>
            </a: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a:t>
            </a:r>
            <a:r>
              <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rPr>
              <a:t>30min</a:t>
            </a: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a:t>
            </a:r>
            <a:r>
              <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rPr>
              <a:t>45min</a:t>
            </a: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a:t>
            </a:r>
            <a:r>
              <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rPr>
              <a:t>60min</a:t>
            </a: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），计算平均</a:t>
            </a:r>
            <a:r>
              <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rPr>
              <a:t>MAE</a:t>
            </a: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的值。</a:t>
            </a:r>
            <a:endPar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图片 5">
            <a:extLst>
              <a:ext uri="{FF2B5EF4-FFF2-40B4-BE49-F238E27FC236}">
                <a16:creationId xmlns:a16="http://schemas.microsoft.com/office/drawing/2014/main" id="{8F9BBDBD-E2DD-C8B4-504B-460E9362EA4C}"/>
              </a:ext>
            </a:extLst>
          </p:cNvPr>
          <p:cNvPicPr>
            <a:picLocks noChangeAspect="1"/>
          </p:cNvPicPr>
          <p:nvPr/>
        </p:nvPicPr>
        <p:blipFill>
          <a:blip r:embed="rId5"/>
          <a:stretch>
            <a:fillRect/>
          </a:stretch>
        </p:blipFill>
        <p:spPr>
          <a:xfrm>
            <a:off x="6426186" y="1813254"/>
            <a:ext cx="1957567" cy="2169578"/>
          </a:xfrm>
          <a:prstGeom prst="rect">
            <a:avLst/>
          </a:prstGeom>
        </p:spPr>
      </p:pic>
      <p:pic>
        <p:nvPicPr>
          <p:cNvPr id="7" name="图片 6">
            <a:extLst>
              <a:ext uri="{FF2B5EF4-FFF2-40B4-BE49-F238E27FC236}">
                <a16:creationId xmlns:a16="http://schemas.microsoft.com/office/drawing/2014/main" id="{E36D7BB9-A850-8C67-F563-394983ED61B6}"/>
              </a:ext>
            </a:extLst>
          </p:cNvPr>
          <p:cNvPicPr>
            <a:picLocks noChangeAspect="1"/>
          </p:cNvPicPr>
          <p:nvPr/>
        </p:nvPicPr>
        <p:blipFill>
          <a:blip r:embed="rId6"/>
          <a:stretch>
            <a:fillRect/>
          </a:stretch>
        </p:blipFill>
        <p:spPr>
          <a:xfrm>
            <a:off x="6444562" y="4373528"/>
            <a:ext cx="5092040" cy="1073785"/>
          </a:xfrm>
          <a:prstGeom prst="rect">
            <a:avLst/>
          </a:prstGeom>
        </p:spPr>
      </p:pic>
    </p:spTree>
    <p:extLst>
      <p:ext uri="{BB962C8B-B14F-4D97-AF65-F5344CB8AC3E}">
        <p14:creationId xmlns:p14="http://schemas.microsoft.com/office/powerpoint/2010/main" val="1667905007"/>
      </p:ext>
    </p:extLst>
  </p:cSld>
  <p:clrMapOvr>
    <a:masterClrMapping/>
  </p:clrMapOvr>
  <mc:AlternateContent xmlns:mc="http://schemas.openxmlformats.org/markup-compatibility/2006" xmlns:p14="http://schemas.microsoft.com/office/powerpoint/2010/main">
    <mc:Choice Requires="p14">
      <p:transition spd="slow" p14:dur="1300" advClick="0" advTm="3000"/>
    </mc:Choice>
    <mc:Fallback xmlns="">
      <p:transition spd="slow" advClick="0" advTm="3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0" y="215973"/>
            <a:ext cx="12192000" cy="762000"/>
          </a:xfrm>
          <a:prstGeom prst="rect">
            <a:avLst/>
          </a:prstGeom>
          <a:solidFill>
            <a:srgbClr val="002F7C"/>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3D557A"/>
              </a:solidFill>
              <a:latin typeface="微软雅黑" panose="020B0503020204020204" pitchFamily="34" charset="-122"/>
              <a:ea typeface="微软雅黑" panose="020B0503020204020204" pitchFamily="34" charset="-122"/>
            </a:endParaRPr>
          </a:p>
        </p:txBody>
      </p:sp>
      <p:sp>
        <p:nvSpPr>
          <p:cNvPr id="39" name="矩形 38"/>
          <p:cNvSpPr/>
          <p:nvPr/>
        </p:nvSpPr>
        <p:spPr>
          <a:xfrm>
            <a:off x="824682" y="0"/>
            <a:ext cx="175443" cy="628650"/>
          </a:xfrm>
          <a:prstGeom prst="rect">
            <a:avLst/>
          </a:prstGeom>
          <a:solidFill>
            <a:srgbClr val="829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1" name="Picture 6" descr="D:\MBA工作\LOGO\同济经管LOGO反白.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267423" y="381661"/>
            <a:ext cx="1386605" cy="462962"/>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微信图片_20220318113523"/>
          <p:cNvPicPr>
            <a:picLocks noChangeAspect="1"/>
          </p:cNvPicPr>
          <p:nvPr userDrawn="1"/>
        </p:nvPicPr>
        <p:blipFill>
          <a:blip r:embed="rId4"/>
          <a:stretch>
            <a:fillRect/>
          </a:stretch>
        </p:blipFill>
        <p:spPr>
          <a:xfrm>
            <a:off x="9291877" y="6115050"/>
            <a:ext cx="2244725" cy="361315"/>
          </a:xfrm>
          <a:prstGeom prst="rect">
            <a:avLst/>
          </a:prstGeom>
        </p:spPr>
      </p:pic>
      <p:sp>
        <p:nvSpPr>
          <p:cNvPr id="4" name="TextBox 13">
            <a:extLst>
              <a:ext uri="{FF2B5EF4-FFF2-40B4-BE49-F238E27FC236}">
                <a16:creationId xmlns:a16="http://schemas.microsoft.com/office/drawing/2014/main" id="{7830619A-B8AA-5DFF-5989-B46FCCA8793D}"/>
              </a:ext>
            </a:extLst>
          </p:cNvPr>
          <p:cNvSpPr txBox="1">
            <a:spLocks noChangeArrowheads="1"/>
          </p:cNvSpPr>
          <p:nvPr/>
        </p:nvSpPr>
        <p:spPr bwMode="auto">
          <a:xfrm>
            <a:off x="1149390" y="448948"/>
            <a:ext cx="640678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en-US" altLang="zh-CN" b="1" dirty="0">
                <a:solidFill>
                  <a:schemeClr val="bg1"/>
                </a:solidFill>
                <a:latin typeface="微软雅黑" panose="020B0503020204020204" pitchFamily="34" charset="-122"/>
                <a:ea typeface="微软雅黑" panose="020B0503020204020204" pitchFamily="34" charset="-122"/>
                <a:sym typeface="+mn-ea"/>
              </a:rPr>
              <a:t>Part5 </a:t>
            </a:r>
            <a:r>
              <a:rPr lang="zh-CN" altLang="en-US" b="1" dirty="0">
                <a:solidFill>
                  <a:schemeClr val="bg1"/>
                </a:solidFill>
                <a:latin typeface="微软雅黑" panose="020B0503020204020204" pitchFamily="34" charset="-122"/>
                <a:ea typeface="微软雅黑" panose="020B0503020204020204" pitchFamily="34" charset="-122"/>
                <a:sym typeface="+mn-ea"/>
              </a:rPr>
              <a:t>分析与可视化</a:t>
            </a:r>
            <a:endParaRPr lang="en-US" altLang="x-none"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2" name="图片 1">
            <a:extLst>
              <a:ext uri="{FF2B5EF4-FFF2-40B4-BE49-F238E27FC236}">
                <a16:creationId xmlns:a16="http://schemas.microsoft.com/office/drawing/2014/main" id="{04AEDD1E-EE7F-8D80-E95C-A41FB8F45D1D}"/>
              </a:ext>
            </a:extLst>
          </p:cNvPr>
          <p:cNvPicPr>
            <a:picLocks noChangeAspect="1"/>
          </p:cNvPicPr>
          <p:nvPr/>
        </p:nvPicPr>
        <p:blipFill rotWithShape="1">
          <a:blip r:embed="rId5"/>
          <a:srcRect l="941"/>
          <a:stretch/>
        </p:blipFill>
        <p:spPr bwMode="auto">
          <a:xfrm>
            <a:off x="182034" y="1560506"/>
            <a:ext cx="5597664" cy="3390978"/>
          </a:xfrm>
          <a:prstGeom prst="rect">
            <a:avLst/>
          </a:prstGeom>
          <a:ln>
            <a:noFill/>
          </a:ln>
          <a:extLst>
            <a:ext uri="{53640926-AAD7-44D8-BBD7-CCE9431645EC}">
              <a14:shadowObscured xmlns:a14="http://schemas.microsoft.com/office/drawing/2010/main"/>
            </a:ext>
          </a:extLst>
        </p:spPr>
      </p:pic>
      <p:pic>
        <p:nvPicPr>
          <p:cNvPr id="5" name="图片 4">
            <a:extLst>
              <a:ext uri="{FF2B5EF4-FFF2-40B4-BE49-F238E27FC236}">
                <a16:creationId xmlns:a16="http://schemas.microsoft.com/office/drawing/2014/main" id="{A929FF68-2E9B-F6FE-ADF7-D05AE05355FE}"/>
              </a:ext>
            </a:extLst>
          </p:cNvPr>
          <p:cNvPicPr>
            <a:picLocks noChangeAspect="1"/>
          </p:cNvPicPr>
          <p:nvPr/>
        </p:nvPicPr>
        <p:blipFill rotWithShape="1">
          <a:blip r:embed="rId6"/>
          <a:srcRect l="1207"/>
          <a:stretch/>
        </p:blipFill>
        <p:spPr bwMode="auto">
          <a:xfrm>
            <a:off x="5344780" y="1342263"/>
            <a:ext cx="7233709" cy="3661313"/>
          </a:xfrm>
          <a:prstGeom prst="rect">
            <a:avLst/>
          </a:prstGeom>
          <a:ln>
            <a:noFill/>
          </a:ln>
          <a:extLst>
            <a:ext uri="{53640926-AAD7-44D8-BBD7-CCE9431645EC}">
              <a14:shadowObscured xmlns:a14="http://schemas.microsoft.com/office/drawing/2010/main"/>
            </a:ext>
          </a:extLst>
        </p:spPr>
      </p:pic>
      <p:sp>
        <p:nvSpPr>
          <p:cNvPr id="7" name="文本框 6">
            <a:extLst>
              <a:ext uri="{FF2B5EF4-FFF2-40B4-BE49-F238E27FC236}">
                <a16:creationId xmlns:a16="http://schemas.microsoft.com/office/drawing/2014/main" id="{5C2208C6-9993-B624-C40B-3258C4E50F75}"/>
              </a:ext>
            </a:extLst>
          </p:cNvPr>
          <p:cNvSpPr txBox="1"/>
          <p:nvPr/>
        </p:nvSpPr>
        <p:spPr>
          <a:xfrm>
            <a:off x="523056" y="5210851"/>
            <a:ext cx="4915619" cy="923330"/>
          </a:xfrm>
          <a:prstGeom prst="rect">
            <a:avLst/>
          </a:prstGeom>
          <a:noFill/>
        </p:spPr>
        <p:txBody>
          <a:bodyPr wrap="square">
            <a:spAutoFit/>
          </a:bodyPr>
          <a:lstStyle/>
          <a:p>
            <a:pPr indent="266700" algn="just"/>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由图，训练集和验证集上的</a:t>
            </a:r>
            <a:r>
              <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rPr>
              <a:t>loss</a:t>
            </a: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在</a:t>
            </a:r>
            <a:r>
              <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rPr>
              <a:t>50</a:t>
            </a: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个</a:t>
            </a:r>
            <a:r>
              <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rPr>
              <a:t>epoch</a:t>
            </a: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内即迅速下降至低位，达到了较优秀的效果。</a:t>
            </a:r>
            <a:endPar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文本框 8">
            <a:extLst>
              <a:ext uri="{FF2B5EF4-FFF2-40B4-BE49-F238E27FC236}">
                <a16:creationId xmlns:a16="http://schemas.microsoft.com/office/drawing/2014/main" id="{094A6BCA-E4E3-020D-3B4E-3ECA43A33939}"/>
              </a:ext>
            </a:extLst>
          </p:cNvPr>
          <p:cNvSpPr txBox="1"/>
          <p:nvPr/>
        </p:nvSpPr>
        <p:spPr>
          <a:xfrm>
            <a:off x="6444212" y="5236147"/>
            <a:ext cx="4816135" cy="646331"/>
          </a:xfrm>
          <a:prstGeom prst="rect">
            <a:avLst/>
          </a:prstGeom>
          <a:noFill/>
        </p:spPr>
        <p:txBody>
          <a:bodyPr wrap="square">
            <a:spAutoFit/>
          </a:bodyPr>
          <a:lstStyle/>
          <a:p>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该模型比较能够反映出血糖数据的具体数值和大致变化趋势。</a:t>
            </a:r>
            <a:endParaRPr lang="zh-CN" altLang="en-US"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0574453F-5688-3656-1BF5-C3903C297B6D}"/>
              </a:ext>
            </a:extLst>
          </p:cNvPr>
          <p:cNvSpPr txBox="1"/>
          <p:nvPr/>
        </p:nvSpPr>
        <p:spPr>
          <a:xfrm>
            <a:off x="569343" y="1266719"/>
            <a:ext cx="6291532" cy="369332"/>
          </a:xfrm>
          <a:prstGeom prst="rect">
            <a:avLst/>
          </a:prstGeom>
          <a:noFill/>
        </p:spPr>
        <p:txBody>
          <a:bodyPr wrap="square">
            <a:spAutoFit/>
          </a:bodyPr>
          <a:lstStyle/>
          <a:p>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仅使用</a:t>
            </a:r>
            <a:r>
              <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rPr>
              <a:t>T1DM</a:t>
            </a: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的数据进行训练的结果（</a:t>
            </a:r>
            <a:r>
              <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rPr>
              <a:t>epoch=1000</a:t>
            </a: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3890567"/>
      </p:ext>
    </p:extLst>
  </p:cSld>
  <p:clrMapOvr>
    <a:masterClrMapping/>
  </p:clrMapOvr>
  <mc:AlternateContent xmlns:mc="http://schemas.openxmlformats.org/markup-compatibility/2006" xmlns:p14="http://schemas.microsoft.com/office/powerpoint/2010/main">
    <mc:Choice Requires="p14">
      <p:transition spd="slow" p14:dur="1300" advClick="0" advTm="3000"/>
    </mc:Choice>
    <mc:Fallback xmlns="">
      <p:transition spd="slow" advClick="0" advTm="3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0" y="215973"/>
            <a:ext cx="12192000" cy="762000"/>
          </a:xfrm>
          <a:prstGeom prst="rect">
            <a:avLst/>
          </a:prstGeom>
          <a:solidFill>
            <a:srgbClr val="002F7C"/>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3D557A"/>
              </a:solidFill>
              <a:latin typeface="微软雅黑" panose="020B0503020204020204" pitchFamily="34" charset="-122"/>
              <a:ea typeface="微软雅黑" panose="020B0503020204020204" pitchFamily="34" charset="-122"/>
            </a:endParaRPr>
          </a:p>
        </p:txBody>
      </p:sp>
      <p:sp>
        <p:nvSpPr>
          <p:cNvPr id="39" name="矩形 38"/>
          <p:cNvSpPr/>
          <p:nvPr/>
        </p:nvSpPr>
        <p:spPr>
          <a:xfrm>
            <a:off x="824682" y="0"/>
            <a:ext cx="175443" cy="628650"/>
          </a:xfrm>
          <a:prstGeom prst="rect">
            <a:avLst/>
          </a:prstGeom>
          <a:solidFill>
            <a:srgbClr val="829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1" name="Picture 6" descr="D:\MBA工作\LOGO\同济经管LOGO反白.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267423" y="381661"/>
            <a:ext cx="1386605" cy="462962"/>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微信图片_20220318113523"/>
          <p:cNvPicPr>
            <a:picLocks noChangeAspect="1"/>
          </p:cNvPicPr>
          <p:nvPr userDrawn="1"/>
        </p:nvPicPr>
        <p:blipFill>
          <a:blip r:embed="rId4"/>
          <a:stretch>
            <a:fillRect/>
          </a:stretch>
        </p:blipFill>
        <p:spPr>
          <a:xfrm>
            <a:off x="9291877" y="6115050"/>
            <a:ext cx="2244725" cy="361315"/>
          </a:xfrm>
          <a:prstGeom prst="rect">
            <a:avLst/>
          </a:prstGeom>
        </p:spPr>
      </p:pic>
      <p:sp>
        <p:nvSpPr>
          <p:cNvPr id="4" name="TextBox 13">
            <a:extLst>
              <a:ext uri="{FF2B5EF4-FFF2-40B4-BE49-F238E27FC236}">
                <a16:creationId xmlns:a16="http://schemas.microsoft.com/office/drawing/2014/main" id="{7830619A-B8AA-5DFF-5989-B46FCCA8793D}"/>
              </a:ext>
            </a:extLst>
          </p:cNvPr>
          <p:cNvSpPr txBox="1">
            <a:spLocks noChangeArrowheads="1"/>
          </p:cNvSpPr>
          <p:nvPr/>
        </p:nvSpPr>
        <p:spPr bwMode="auto">
          <a:xfrm>
            <a:off x="1149390" y="448948"/>
            <a:ext cx="640678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en-US" altLang="zh-CN" b="1" dirty="0">
                <a:solidFill>
                  <a:schemeClr val="bg1"/>
                </a:solidFill>
                <a:latin typeface="微软雅黑" panose="020B0503020204020204" pitchFamily="34" charset="-122"/>
                <a:ea typeface="微软雅黑" panose="020B0503020204020204" pitchFamily="34" charset="-122"/>
                <a:sym typeface="+mn-ea"/>
              </a:rPr>
              <a:t>Part5 </a:t>
            </a:r>
            <a:r>
              <a:rPr lang="zh-CN" altLang="en-US" b="1" dirty="0">
                <a:solidFill>
                  <a:schemeClr val="bg1"/>
                </a:solidFill>
                <a:latin typeface="微软雅黑" panose="020B0503020204020204" pitchFamily="34" charset="-122"/>
                <a:ea typeface="微软雅黑" panose="020B0503020204020204" pitchFamily="34" charset="-122"/>
                <a:sym typeface="+mn-ea"/>
              </a:rPr>
              <a:t>分析与可视化</a:t>
            </a:r>
            <a:endParaRPr lang="en-US" altLang="x-none"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文本框 7">
            <a:extLst>
              <a:ext uri="{FF2B5EF4-FFF2-40B4-BE49-F238E27FC236}">
                <a16:creationId xmlns:a16="http://schemas.microsoft.com/office/drawing/2014/main" id="{B2D3363A-874F-69E8-0331-9C0C91A350F8}"/>
              </a:ext>
            </a:extLst>
          </p:cNvPr>
          <p:cNvSpPr txBox="1"/>
          <p:nvPr/>
        </p:nvSpPr>
        <p:spPr>
          <a:xfrm>
            <a:off x="537713" y="1336458"/>
            <a:ext cx="6101750" cy="369332"/>
          </a:xfrm>
          <a:prstGeom prst="rect">
            <a:avLst/>
          </a:prstGeom>
          <a:noFill/>
        </p:spPr>
        <p:txBody>
          <a:bodyPr wrap="square">
            <a:spAutoFit/>
          </a:bodyPr>
          <a:lstStyle/>
          <a:p>
            <a:pPr algn="just"/>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使用</a:t>
            </a:r>
            <a:r>
              <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rPr>
              <a:t>T1DM</a:t>
            </a: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和</a:t>
            </a:r>
            <a:r>
              <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rPr>
              <a:t>T2DM</a:t>
            </a: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的数据进行训练的结果（</a:t>
            </a:r>
            <a:r>
              <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rPr>
              <a:t>epoch=50</a:t>
            </a: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a:t>
            </a:r>
            <a:endPar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9" name="图片 8">
            <a:extLst>
              <a:ext uri="{FF2B5EF4-FFF2-40B4-BE49-F238E27FC236}">
                <a16:creationId xmlns:a16="http://schemas.microsoft.com/office/drawing/2014/main" id="{D1E55781-EF1D-0D4F-2380-146DA4DE9CA7}"/>
              </a:ext>
            </a:extLst>
          </p:cNvPr>
          <p:cNvPicPr>
            <a:picLocks noChangeAspect="1"/>
          </p:cNvPicPr>
          <p:nvPr/>
        </p:nvPicPr>
        <p:blipFill>
          <a:blip r:embed="rId5"/>
          <a:stretch>
            <a:fillRect/>
          </a:stretch>
        </p:blipFill>
        <p:spPr>
          <a:xfrm>
            <a:off x="485608" y="2064275"/>
            <a:ext cx="5274310" cy="3164840"/>
          </a:xfrm>
          <a:prstGeom prst="rect">
            <a:avLst/>
          </a:prstGeom>
        </p:spPr>
      </p:pic>
      <p:pic>
        <p:nvPicPr>
          <p:cNvPr id="10" name="图片 9">
            <a:extLst>
              <a:ext uri="{FF2B5EF4-FFF2-40B4-BE49-F238E27FC236}">
                <a16:creationId xmlns:a16="http://schemas.microsoft.com/office/drawing/2014/main" id="{3CC6E50D-55BE-6DAF-E653-F82120B01002}"/>
              </a:ext>
            </a:extLst>
          </p:cNvPr>
          <p:cNvPicPr>
            <a:picLocks noChangeAspect="1"/>
          </p:cNvPicPr>
          <p:nvPr/>
        </p:nvPicPr>
        <p:blipFill>
          <a:blip r:embed="rId6"/>
          <a:stretch>
            <a:fillRect/>
          </a:stretch>
        </p:blipFill>
        <p:spPr>
          <a:xfrm>
            <a:off x="5450627" y="1812249"/>
            <a:ext cx="6620448" cy="3310224"/>
          </a:xfrm>
          <a:prstGeom prst="rect">
            <a:avLst/>
          </a:prstGeom>
        </p:spPr>
      </p:pic>
      <p:sp>
        <p:nvSpPr>
          <p:cNvPr id="12" name="文本框 11">
            <a:extLst>
              <a:ext uri="{FF2B5EF4-FFF2-40B4-BE49-F238E27FC236}">
                <a16:creationId xmlns:a16="http://schemas.microsoft.com/office/drawing/2014/main" id="{D6D04F45-0457-9239-F670-15AF9052EF10}"/>
              </a:ext>
            </a:extLst>
          </p:cNvPr>
          <p:cNvSpPr txBox="1"/>
          <p:nvPr/>
        </p:nvSpPr>
        <p:spPr>
          <a:xfrm>
            <a:off x="2619554" y="5295596"/>
            <a:ext cx="6547449" cy="923330"/>
          </a:xfrm>
          <a:prstGeom prst="rect">
            <a:avLst/>
          </a:prstGeom>
          <a:noFill/>
        </p:spPr>
        <p:txBody>
          <a:bodyPr wrap="square">
            <a:spAutoFit/>
          </a:bodyPr>
          <a:lstStyle/>
          <a:p>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使用</a:t>
            </a:r>
            <a:r>
              <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rPr>
              <a:t>T1DM</a:t>
            </a: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和</a:t>
            </a:r>
            <a:r>
              <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rPr>
              <a:t>T2DM</a:t>
            </a: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中的</a:t>
            </a:r>
            <a:r>
              <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rPr>
              <a:t>125</a:t>
            </a: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个</a:t>
            </a:r>
            <a:r>
              <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rPr>
              <a:t>excel</a:t>
            </a: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文件的最后四个数据点作为测试集，在最后</a:t>
            </a:r>
            <a:r>
              <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rPr>
              <a:t>4</a:t>
            </a: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个数据点上，该模型预测的平均</a:t>
            </a:r>
            <a:r>
              <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rPr>
              <a:t>MAE</a:t>
            </a: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为</a:t>
            </a:r>
            <a:r>
              <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rPr>
              <a:t>5.9079</a:t>
            </a: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18219558"/>
      </p:ext>
    </p:extLst>
  </p:cSld>
  <p:clrMapOvr>
    <a:masterClrMapping/>
  </p:clrMapOvr>
  <mc:AlternateContent xmlns:mc="http://schemas.openxmlformats.org/markup-compatibility/2006" xmlns:p14="http://schemas.microsoft.com/office/powerpoint/2010/main">
    <mc:Choice Requires="p14">
      <p:transition spd="slow" p14:dur="1300" advClick="0" advTm="3000"/>
    </mc:Choice>
    <mc:Fallback xmlns="">
      <p:transition spd="slow" advClick="0" advTm="3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562100"/>
            <a:ext cx="12192000" cy="3924300"/>
            <a:chOff x="0" y="1562100"/>
            <a:chExt cx="12192000" cy="3924300"/>
          </a:xfrm>
        </p:grpSpPr>
        <p:sp>
          <p:nvSpPr>
            <p:cNvPr id="3" name="矩形 2"/>
            <p:cNvSpPr/>
            <p:nvPr userDrawn="1"/>
          </p:nvSpPr>
          <p:spPr>
            <a:xfrm>
              <a:off x="0" y="1562100"/>
              <a:ext cx="12192000" cy="39243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userDrawn="1"/>
          </p:nvSpPr>
          <p:spPr>
            <a:xfrm>
              <a:off x="0" y="1562100"/>
              <a:ext cx="3546499" cy="3924300"/>
            </a:xfrm>
            <a:custGeom>
              <a:avLst/>
              <a:gdLst>
                <a:gd name="connsiteX0" fmla="*/ 0 w 4922244"/>
                <a:gd name="connsiteY0" fmla="*/ 0 h 5048251"/>
                <a:gd name="connsiteX1" fmla="*/ 1947941 w 4922244"/>
                <a:gd name="connsiteY1" fmla="*/ 0 h 5048251"/>
                <a:gd name="connsiteX2" fmla="*/ 4922244 w 4922244"/>
                <a:gd name="connsiteY2" fmla="*/ 2974304 h 5048251"/>
                <a:gd name="connsiteX3" fmla="*/ 2848297 w 4922244"/>
                <a:gd name="connsiteY3" fmla="*/ 5048251 h 5048251"/>
                <a:gd name="connsiteX4" fmla="*/ 0 w 4922244"/>
                <a:gd name="connsiteY4" fmla="*/ 5048251 h 5048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2244" h="5048251">
                  <a:moveTo>
                    <a:pt x="0" y="0"/>
                  </a:moveTo>
                  <a:lnTo>
                    <a:pt x="1947941" y="0"/>
                  </a:lnTo>
                  <a:lnTo>
                    <a:pt x="4922244" y="2974304"/>
                  </a:lnTo>
                  <a:lnTo>
                    <a:pt x="2848297" y="5048251"/>
                  </a:lnTo>
                  <a:lnTo>
                    <a:pt x="0" y="5048251"/>
                  </a:lnTo>
                  <a:close/>
                </a:path>
              </a:pathLst>
            </a:custGeom>
            <a:solidFill>
              <a:srgbClr val="002F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userDrawn="1"/>
          </p:nvSpPr>
          <p:spPr>
            <a:xfrm>
              <a:off x="1790352" y="1562100"/>
              <a:ext cx="3124548" cy="3924300"/>
            </a:xfrm>
            <a:custGeom>
              <a:avLst/>
              <a:gdLst>
                <a:gd name="connsiteX0" fmla="*/ 0 w 4336612"/>
                <a:gd name="connsiteY0" fmla="*/ 0 h 5048251"/>
                <a:gd name="connsiteX1" fmla="*/ 1362309 w 4336612"/>
                <a:gd name="connsiteY1" fmla="*/ 0 h 5048251"/>
                <a:gd name="connsiteX2" fmla="*/ 4336612 w 4336612"/>
                <a:gd name="connsiteY2" fmla="*/ 2974304 h 5048251"/>
                <a:gd name="connsiteX3" fmla="*/ 2262665 w 4336612"/>
                <a:gd name="connsiteY3" fmla="*/ 5048251 h 5048251"/>
                <a:gd name="connsiteX4" fmla="*/ 900356 w 4336612"/>
                <a:gd name="connsiteY4" fmla="*/ 5048251 h 5048251"/>
                <a:gd name="connsiteX5" fmla="*/ 2974303 w 4336612"/>
                <a:gd name="connsiteY5" fmla="*/ 2974304 h 5048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6612" h="5048251">
                  <a:moveTo>
                    <a:pt x="0" y="0"/>
                  </a:moveTo>
                  <a:lnTo>
                    <a:pt x="1362309" y="0"/>
                  </a:lnTo>
                  <a:lnTo>
                    <a:pt x="4336612" y="2974304"/>
                  </a:lnTo>
                  <a:lnTo>
                    <a:pt x="2262665" y="5048251"/>
                  </a:lnTo>
                  <a:lnTo>
                    <a:pt x="900356" y="5048251"/>
                  </a:lnTo>
                  <a:lnTo>
                    <a:pt x="2974303" y="2974304"/>
                  </a:lnTo>
                  <a:close/>
                </a:path>
              </a:pathLst>
            </a:custGeom>
            <a:solidFill>
              <a:schemeClr val="tx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userDrawn="1"/>
          </p:nvSpPr>
          <p:spPr>
            <a:xfrm>
              <a:off x="713229" y="2847022"/>
              <a:ext cx="1773242" cy="1862048"/>
            </a:xfrm>
            <a:prstGeom prst="rect">
              <a:avLst/>
            </a:prstGeom>
            <a:noFill/>
          </p:spPr>
          <p:txBody>
            <a:bodyPr wrap="none" rtlCol="0">
              <a:spAutoFit/>
            </a:bodyPr>
            <a:lstStyle/>
            <a:p>
              <a:pPr algn="ctr"/>
              <a:r>
                <a:rPr lang="en-US" altLang="zh-CN" sz="11500" dirty="0">
                  <a:solidFill>
                    <a:schemeClr val="bg1"/>
                  </a:solidFill>
                  <a:latin typeface="Impact" panose="020B0806030902050204" pitchFamily="34" charset="0"/>
                </a:rPr>
                <a:t>06</a:t>
              </a:r>
              <a:endParaRPr lang="zh-CN" altLang="en-US" sz="11500" dirty="0">
                <a:solidFill>
                  <a:schemeClr val="bg1"/>
                </a:solidFill>
                <a:latin typeface="Impact" panose="020B0806030902050204" pitchFamily="34" charset="0"/>
              </a:endParaRPr>
            </a:p>
          </p:txBody>
        </p:sp>
        <p:sp>
          <p:nvSpPr>
            <p:cNvPr id="7" name="文本框 6"/>
            <p:cNvSpPr txBox="1"/>
            <p:nvPr userDrawn="1"/>
          </p:nvSpPr>
          <p:spPr>
            <a:xfrm>
              <a:off x="5579540" y="3362547"/>
              <a:ext cx="5753098" cy="830997"/>
            </a:xfrm>
            <a:prstGeom prst="rect">
              <a:avLst/>
            </a:prstGeom>
            <a:noFill/>
          </p:spPr>
          <p:txBody>
            <a:bodyPr wrap="square" rtlCol="0">
              <a:spAutoFit/>
              <a:scene3d>
                <a:camera prst="orthographicFront"/>
                <a:lightRig rig="threePt" dir="t"/>
              </a:scene3d>
              <a:sp3d contourW="12700"/>
            </a:bodyPr>
            <a:lstStyle/>
            <a:p>
              <a:r>
                <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rPr>
                <a:t>总结</a:t>
              </a:r>
              <a:endParaRPr lang="en-US" altLang="zh-CN" sz="4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639533240"/>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1"/>
          <p:cNvSpPr>
            <a:spLocks noChangeArrowheads="1"/>
          </p:cNvSpPr>
          <p:nvPr/>
        </p:nvSpPr>
        <p:spPr bwMode="auto">
          <a:xfrm>
            <a:off x="2800021" y="1592011"/>
            <a:ext cx="860425" cy="862013"/>
          </a:xfrm>
          <a:prstGeom prst="ellipse">
            <a:avLst/>
          </a:prstGeom>
          <a:solidFill>
            <a:srgbClr val="002F7C"/>
          </a:solidFill>
          <a:ln>
            <a:noFill/>
          </a:ln>
        </p:spPr>
        <p:txBody>
          <a:bodyPr anchor="ctr"/>
          <a:lstStyle>
            <a:lvl1pPr eaLnBrk="0" hangingPunct="0">
              <a:defRPr>
                <a:solidFill>
                  <a:schemeClr val="tx1"/>
                </a:solidFill>
                <a:latin typeface="Calibri" panose="020F0502020204030204" charset="0"/>
                <a:ea typeface="宋体" panose="02010600030101010101" pitchFamily="2" charset="-122"/>
              </a:defRPr>
            </a:lvl1pPr>
            <a:lvl2pPr eaLnBrk="0" hangingPunct="0">
              <a:defRPr>
                <a:solidFill>
                  <a:schemeClr val="tx1"/>
                </a:solidFill>
                <a:latin typeface="Calibri" panose="020F0502020204030204" charset="0"/>
                <a:ea typeface="宋体" panose="02010600030101010101" pitchFamily="2" charset="-122"/>
              </a:defRPr>
            </a:lvl2pPr>
            <a:lvl3pPr eaLnBrk="0" hangingPunct="0">
              <a:defRPr>
                <a:solidFill>
                  <a:schemeClr val="tx1"/>
                </a:solidFill>
                <a:latin typeface="Calibri" panose="020F0502020204030204" charset="0"/>
                <a:ea typeface="宋体" panose="02010600030101010101" pitchFamily="2" charset="-122"/>
              </a:defRPr>
            </a:lvl3pPr>
            <a:lvl4pPr eaLnBrk="0" hangingPunct="0">
              <a:defRPr>
                <a:solidFill>
                  <a:schemeClr val="tx1"/>
                </a:solidFill>
                <a:latin typeface="Calibri" panose="020F0502020204030204" charset="0"/>
                <a:ea typeface="宋体" panose="02010600030101010101" pitchFamily="2" charset="-122"/>
              </a:defRPr>
            </a:lvl4pPr>
            <a:lvl5pPr eaLnBrk="0" hangingPunct="0">
              <a:defRPr>
                <a:solidFill>
                  <a:schemeClr val="tx1"/>
                </a:solidFill>
                <a:latin typeface="Calibri" panose="020F050202020403020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ru-RU" altLang="en-US" sz="24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Oval 12"/>
          <p:cNvSpPr>
            <a:spLocks noChangeArrowheads="1"/>
          </p:cNvSpPr>
          <p:nvPr/>
        </p:nvSpPr>
        <p:spPr bwMode="auto">
          <a:xfrm>
            <a:off x="2800021" y="3031874"/>
            <a:ext cx="860425" cy="862012"/>
          </a:xfrm>
          <a:prstGeom prst="ellipse">
            <a:avLst/>
          </a:prstGeom>
          <a:solidFill>
            <a:srgbClr val="8299B4"/>
          </a:solidFill>
          <a:ln>
            <a:noFill/>
          </a:ln>
        </p:spPr>
        <p:txBody>
          <a:bodyPr anchor="ctr"/>
          <a:lstStyle>
            <a:lvl1pPr eaLnBrk="0" hangingPunct="0">
              <a:defRPr>
                <a:solidFill>
                  <a:schemeClr val="tx1"/>
                </a:solidFill>
                <a:latin typeface="Calibri" panose="020F0502020204030204" charset="0"/>
                <a:ea typeface="宋体" panose="02010600030101010101" pitchFamily="2" charset="-122"/>
              </a:defRPr>
            </a:lvl1pPr>
            <a:lvl2pPr eaLnBrk="0" hangingPunct="0">
              <a:defRPr>
                <a:solidFill>
                  <a:schemeClr val="tx1"/>
                </a:solidFill>
                <a:latin typeface="Calibri" panose="020F0502020204030204" charset="0"/>
                <a:ea typeface="宋体" panose="02010600030101010101" pitchFamily="2" charset="-122"/>
              </a:defRPr>
            </a:lvl2pPr>
            <a:lvl3pPr eaLnBrk="0" hangingPunct="0">
              <a:defRPr>
                <a:solidFill>
                  <a:schemeClr val="tx1"/>
                </a:solidFill>
                <a:latin typeface="Calibri" panose="020F0502020204030204" charset="0"/>
                <a:ea typeface="宋体" panose="02010600030101010101" pitchFamily="2" charset="-122"/>
              </a:defRPr>
            </a:lvl3pPr>
            <a:lvl4pPr eaLnBrk="0" hangingPunct="0">
              <a:defRPr>
                <a:solidFill>
                  <a:schemeClr val="tx1"/>
                </a:solidFill>
                <a:latin typeface="Calibri" panose="020F0502020204030204" charset="0"/>
                <a:ea typeface="宋体" panose="02010600030101010101" pitchFamily="2" charset="-122"/>
              </a:defRPr>
            </a:lvl4pPr>
            <a:lvl5pPr eaLnBrk="0" hangingPunct="0">
              <a:defRPr>
                <a:solidFill>
                  <a:schemeClr val="tx1"/>
                </a:solidFill>
                <a:latin typeface="Calibri" panose="020F050202020403020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ru-RU" altLang="en-US" sz="24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Oval 13"/>
          <p:cNvSpPr>
            <a:spLocks noChangeArrowheads="1"/>
          </p:cNvSpPr>
          <p:nvPr/>
        </p:nvSpPr>
        <p:spPr bwMode="auto">
          <a:xfrm>
            <a:off x="2800021" y="4598736"/>
            <a:ext cx="860425" cy="862013"/>
          </a:xfrm>
          <a:prstGeom prst="ellipse">
            <a:avLst/>
          </a:prstGeom>
          <a:solidFill>
            <a:srgbClr val="002F7C"/>
          </a:solidFill>
          <a:ln>
            <a:noFill/>
          </a:ln>
        </p:spPr>
        <p:txBody>
          <a:bodyPr anchor="ctr"/>
          <a:lstStyle>
            <a:lvl1pPr eaLnBrk="0" hangingPunct="0">
              <a:defRPr>
                <a:solidFill>
                  <a:schemeClr val="tx1"/>
                </a:solidFill>
                <a:latin typeface="Calibri" panose="020F0502020204030204" charset="0"/>
                <a:ea typeface="宋体" panose="02010600030101010101" pitchFamily="2" charset="-122"/>
              </a:defRPr>
            </a:lvl1pPr>
            <a:lvl2pPr eaLnBrk="0" hangingPunct="0">
              <a:defRPr>
                <a:solidFill>
                  <a:schemeClr val="tx1"/>
                </a:solidFill>
                <a:latin typeface="Calibri" panose="020F0502020204030204" charset="0"/>
                <a:ea typeface="宋体" panose="02010600030101010101" pitchFamily="2" charset="-122"/>
              </a:defRPr>
            </a:lvl2pPr>
            <a:lvl3pPr eaLnBrk="0" hangingPunct="0">
              <a:defRPr>
                <a:solidFill>
                  <a:schemeClr val="tx1"/>
                </a:solidFill>
                <a:latin typeface="Calibri" panose="020F0502020204030204" charset="0"/>
                <a:ea typeface="宋体" panose="02010600030101010101" pitchFamily="2" charset="-122"/>
              </a:defRPr>
            </a:lvl3pPr>
            <a:lvl4pPr eaLnBrk="0" hangingPunct="0">
              <a:defRPr>
                <a:solidFill>
                  <a:schemeClr val="tx1"/>
                </a:solidFill>
                <a:latin typeface="Calibri" panose="020F0502020204030204" charset="0"/>
                <a:ea typeface="宋体" panose="02010600030101010101" pitchFamily="2" charset="-122"/>
              </a:defRPr>
            </a:lvl4pPr>
            <a:lvl5pPr eaLnBrk="0" hangingPunct="0">
              <a:defRPr>
                <a:solidFill>
                  <a:schemeClr val="tx1"/>
                </a:solidFill>
                <a:latin typeface="Calibri" panose="020F050202020403020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ru-RU" altLang="en-US" sz="24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Freeform 101"/>
          <p:cNvSpPr>
            <a:spLocks noChangeArrowheads="1"/>
          </p:cNvSpPr>
          <p:nvPr/>
        </p:nvSpPr>
        <p:spPr bwMode="auto">
          <a:xfrm>
            <a:off x="3050846" y="3341436"/>
            <a:ext cx="358775" cy="276225"/>
          </a:xfrm>
          <a:custGeom>
            <a:avLst/>
            <a:gdLst>
              <a:gd name="T0" fmla="*/ 80 w 497"/>
              <a:gd name="T1" fmla="*/ 248 h 382"/>
              <a:gd name="T2" fmla="*/ 80 w 497"/>
              <a:gd name="T3" fmla="*/ 248 h 382"/>
              <a:gd name="T4" fmla="*/ 159 w 497"/>
              <a:gd name="T5" fmla="*/ 328 h 382"/>
              <a:gd name="T6" fmla="*/ 248 w 497"/>
              <a:gd name="T7" fmla="*/ 381 h 382"/>
              <a:gd name="T8" fmla="*/ 337 w 497"/>
              <a:gd name="T9" fmla="*/ 337 h 382"/>
              <a:gd name="T10" fmla="*/ 390 w 497"/>
              <a:gd name="T11" fmla="*/ 258 h 382"/>
              <a:gd name="T12" fmla="*/ 248 w 497"/>
              <a:gd name="T13" fmla="*/ 328 h 382"/>
              <a:gd name="T14" fmla="*/ 80 w 497"/>
              <a:gd name="T15" fmla="*/ 248 h 382"/>
              <a:gd name="T16" fmla="*/ 487 w 497"/>
              <a:gd name="T17" fmla="*/ 124 h 382"/>
              <a:gd name="T18" fmla="*/ 487 w 497"/>
              <a:gd name="T19" fmla="*/ 124 h 382"/>
              <a:gd name="T20" fmla="*/ 274 w 497"/>
              <a:gd name="T21" fmla="*/ 9 h 382"/>
              <a:gd name="T22" fmla="*/ 221 w 497"/>
              <a:gd name="T23" fmla="*/ 9 h 382"/>
              <a:gd name="T24" fmla="*/ 9 w 497"/>
              <a:gd name="T25" fmla="*/ 124 h 382"/>
              <a:gd name="T26" fmla="*/ 9 w 497"/>
              <a:gd name="T27" fmla="*/ 160 h 382"/>
              <a:gd name="T28" fmla="*/ 221 w 497"/>
              <a:gd name="T29" fmla="*/ 275 h 382"/>
              <a:gd name="T30" fmla="*/ 274 w 497"/>
              <a:gd name="T31" fmla="*/ 275 h 382"/>
              <a:gd name="T32" fmla="*/ 408 w 497"/>
              <a:gd name="T33" fmla="*/ 195 h 382"/>
              <a:gd name="T34" fmla="*/ 266 w 497"/>
              <a:gd name="T35" fmla="*/ 160 h 382"/>
              <a:gd name="T36" fmla="*/ 248 w 497"/>
              <a:gd name="T37" fmla="*/ 168 h 382"/>
              <a:gd name="T38" fmla="*/ 203 w 497"/>
              <a:gd name="T39" fmla="*/ 133 h 382"/>
              <a:gd name="T40" fmla="*/ 248 w 497"/>
              <a:gd name="T41" fmla="*/ 107 h 382"/>
              <a:gd name="T42" fmla="*/ 293 w 497"/>
              <a:gd name="T43" fmla="*/ 124 h 382"/>
              <a:gd name="T44" fmla="*/ 443 w 497"/>
              <a:gd name="T45" fmla="*/ 177 h 382"/>
              <a:gd name="T46" fmla="*/ 487 w 497"/>
              <a:gd name="T47" fmla="*/ 160 h 382"/>
              <a:gd name="T48" fmla="*/ 487 w 497"/>
              <a:gd name="T49" fmla="*/ 124 h 382"/>
              <a:gd name="T50" fmla="*/ 425 w 497"/>
              <a:gd name="T51" fmla="*/ 346 h 382"/>
              <a:gd name="T52" fmla="*/ 425 w 497"/>
              <a:gd name="T53" fmla="*/ 346 h 382"/>
              <a:gd name="T54" fmla="*/ 461 w 497"/>
              <a:gd name="T55" fmla="*/ 337 h 382"/>
              <a:gd name="T56" fmla="*/ 443 w 497"/>
              <a:gd name="T57" fmla="*/ 177 h 382"/>
              <a:gd name="T58" fmla="*/ 408 w 497"/>
              <a:gd name="T59" fmla="*/ 195 h 382"/>
              <a:gd name="T60" fmla="*/ 425 w 497"/>
              <a:gd name="T61" fmla="*/ 3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7" h="382">
                <a:moveTo>
                  <a:pt x="80" y="248"/>
                </a:moveTo>
                <a:lnTo>
                  <a:pt x="80" y="248"/>
                </a:lnTo>
                <a:cubicBezTo>
                  <a:pt x="97" y="293"/>
                  <a:pt x="106" y="311"/>
                  <a:pt x="159" y="328"/>
                </a:cubicBezTo>
                <a:cubicBezTo>
                  <a:pt x="203" y="355"/>
                  <a:pt x="230" y="381"/>
                  <a:pt x="248" y="381"/>
                </a:cubicBezTo>
                <a:cubicBezTo>
                  <a:pt x="266" y="381"/>
                  <a:pt x="293" y="355"/>
                  <a:pt x="337" y="337"/>
                </a:cubicBezTo>
                <a:cubicBezTo>
                  <a:pt x="390" y="311"/>
                  <a:pt x="372" y="311"/>
                  <a:pt x="390" y="258"/>
                </a:cubicBezTo>
                <a:cubicBezTo>
                  <a:pt x="248" y="328"/>
                  <a:pt x="248" y="328"/>
                  <a:pt x="248" y="328"/>
                </a:cubicBezTo>
                <a:lnTo>
                  <a:pt x="80" y="248"/>
                </a:lnTo>
                <a:close/>
                <a:moveTo>
                  <a:pt x="487" y="124"/>
                </a:moveTo>
                <a:lnTo>
                  <a:pt x="487" y="124"/>
                </a:lnTo>
                <a:cubicBezTo>
                  <a:pt x="274" y="9"/>
                  <a:pt x="274" y="9"/>
                  <a:pt x="274" y="9"/>
                </a:cubicBezTo>
                <a:cubicBezTo>
                  <a:pt x="266" y="0"/>
                  <a:pt x="239" y="0"/>
                  <a:pt x="221" y="9"/>
                </a:cubicBezTo>
                <a:cubicBezTo>
                  <a:pt x="9" y="124"/>
                  <a:pt x="9" y="124"/>
                  <a:pt x="9" y="124"/>
                </a:cubicBezTo>
                <a:cubicBezTo>
                  <a:pt x="0" y="133"/>
                  <a:pt x="0" y="142"/>
                  <a:pt x="9" y="160"/>
                </a:cubicBezTo>
                <a:cubicBezTo>
                  <a:pt x="221" y="275"/>
                  <a:pt x="221" y="275"/>
                  <a:pt x="221" y="275"/>
                </a:cubicBezTo>
                <a:cubicBezTo>
                  <a:pt x="239" y="284"/>
                  <a:pt x="266" y="284"/>
                  <a:pt x="274" y="275"/>
                </a:cubicBezTo>
                <a:cubicBezTo>
                  <a:pt x="408" y="195"/>
                  <a:pt x="408" y="195"/>
                  <a:pt x="408" y="195"/>
                </a:cubicBezTo>
                <a:cubicBezTo>
                  <a:pt x="266" y="160"/>
                  <a:pt x="266" y="160"/>
                  <a:pt x="266" y="160"/>
                </a:cubicBezTo>
                <a:cubicBezTo>
                  <a:pt x="257" y="160"/>
                  <a:pt x="257" y="168"/>
                  <a:pt x="248" y="168"/>
                </a:cubicBezTo>
                <a:cubicBezTo>
                  <a:pt x="221" y="168"/>
                  <a:pt x="203" y="151"/>
                  <a:pt x="203" y="133"/>
                </a:cubicBezTo>
                <a:cubicBezTo>
                  <a:pt x="203" y="124"/>
                  <a:pt x="221" y="107"/>
                  <a:pt x="248" y="107"/>
                </a:cubicBezTo>
                <a:cubicBezTo>
                  <a:pt x="266" y="107"/>
                  <a:pt x="284" y="115"/>
                  <a:pt x="293" y="124"/>
                </a:cubicBezTo>
                <a:cubicBezTo>
                  <a:pt x="443" y="177"/>
                  <a:pt x="443" y="177"/>
                  <a:pt x="443" y="177"/>
                </a:cubicBezTo>
                <a:cubicBezTo>
                  <a:pt x="487" y="160"/>
                  <a:pt x="487" y="160"/>
                  <a:pt x="487" y="160"/>
                </a:cubicBezTo>
                <a:cubicBezTo>
                  <a:pt x="496" y="142"/>
                  <a:pt x="496" y="133"/>
                  <a:pt x="487" y="124"/>
                </a:cubicBezTo>
                <a:close/>
                <a:moveTo>
                  <a:pt x="425" y="346"/>
                </a:moveTo>
                <a:lnTo>
                  <a:pt x="425" y="346"/>
                </a:lnTo>
                <a:cubicBezTo>
                  <a:pt x="416" y="355"/>
                  <a:pt x="452" y="364"/>
                  <a:pt x="461" y="337"/>
                </a:cubicBezTo>
                <a:cubicBezTo>
                  <a:pt x="469" y="213"/>
                  <a:pt x="443" y="177"/>
                  <a:pt x="443" y="177"/>
                </a:cubicBezTo>
                <a:cubicBezTo>
                  <a:pt x="408" y="195"/>
                  <a:pt x="408" y="195"/>
                  <a:pt x="408" y="195"/>
                </a:cubicBezTo>
                <a:cubicBezTo>
                  <a:pt x="408" y="195"/>
                  <a:pt x="443" y="222"/>
                  <a:pt x="425" y="34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Calibri" panose="020F0502020204030204" charset="0"/>
                <a:ea typeface="宋体" panose="02010600030101010101" pitchFamily="2" charset="-122"/>
              </a:defRPr>
            </a:lvl1pPr>
            <a:lvl2pPr eaLnBrk="0" hangingPunct="0">
              <a:defRPr>
                <a:solidFill>
                  <a:schemeClr val="tx1"/>
                </a:solidFill>
                <a:latin typeface="Calibri" panose="020F0502020204030204" charset="0"/>
                <a:ea typeface="宋体" panose="02010600030101010101" pitchFamily="2" charset="-122"/>
              </a:defRPr>
            </a:lvl2pPr>
            <a:lvl3pPr eaLnBrk="0" hangingPunct="0">
              <a:defRPr>
                <a:solidFill>
                  <a:schemeClr val="tx1"/>
                </a:solidFill>
                <a:latin typeface="Calibri" panose="020F0502020204030204" charset="0"/>
                <a:ea typeface="宋体" panose="02010600030101010101" pitchFamily="2" charset="-122"/>
              </a:defRPr>
            </a:lvl3pPr>
            <a:lvl4pPr eaLnBrk="0" hangingPunct="0">
              <a:defRPr>
                <a:solidFill>
                  <a:schemeClr val="tx1"/>
                </a:solidFill>
                <a:latin typeface="Calibri" panose="020F0502020204030204" charset="0"/>
                <a:ea typeface="宋体" panose="02010600030101010101" pitchFamily="2" charset="-122"/>
              </a:defRPr>
            </a:lvl4pPr>
            <a:lvl5pPr eaLnBrk="0" hangingPunct="0">
              <a:defRPr>
                <a:solidFill>
                  <a:schemeClr val="tx1"/>
                </a:solidFill>
                <a:latin typeface="Calibri" panose="020F050202020403020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endParaRPr lang="zh-CN" altLang="en-US"/>
          </a:p>
        </p:txBody>
      </p:sp>
      <p:sp>
        <p:nvSpPr>
          <p:cNvPr id="36" name="Freeform 114"/>
          <p:cNvSpPr>
            <a:spLocks noChangeArrowheads="1"/>
          </p:cNvSpPr>
          <p:nvPr/>
        </p:nvSpPr>
        <p:spPr bwMode="auto">
          <a:xfrm>
            <a:off x="3063546" y="4865681"/>
            <a:ext cx="352425" cy="351935"/>
          </a:xfrm>
          <a:custGeom>
            <a:avLst/>
            <a:gdLst>
              <a:gd name="T0" fmla="*/ 1195 w 8160"/>
              <a:gd name="T1" fmla="*/ 6965 h 8160"/>
              <a:gd name="T2" fmla="*/ 2492 w 8160"/>
              <a:gd name="T3" fmla="*/ 7839 h 8160"/>
              <a:gd name="T4" fmla="*/ 4080 w 8160"/>
              <a:gd name="T5" fmla="*/ 8160 h 8160"/>
              <a:gd name="T6" fmla="*/ 5668 w 8160"/>
              <a:gd name="T7" fmla="*/ 7839 h 8160"/>
              <a:gd name="T8" fmla="*/ 6965 w 8160"/>
              <a:gd name="T9" fmla="*/ 6965 h 8160"/>
              <a:gd name="T10" fmla="*/ 7839 w 8160"/>
              <a:gd name="T11" fmla="*/ 5668 h 8160"/>
              <a:gd name="T12" fmla="*/ 8160 w 8160"/>
              <a:gd name="T13" fmla="*/ 4080 h 8160"/>
              <a:gd name="T14" fmla="*/ 7839 w 8160"/>
              <a:gd name="T15" fmla="*/ 2492 h 8160"/>
              <a:gd name="T16" fmla="*/ 6965 w 8160"/>
              <a:gd name="T17" fmla="*/ 1195 h 8160"/>
              <a:gd name="T18" fmla="*/ 5668 w 8160"/>
              <a:gd name="T19" fmla="*/ 321 h 8160"/>
              <a:gd name="T20" fmla="*/ 4080 w 8160"/>
              <a:gd name="T21" fmla="*/ 0 h 8160"/>
              <a:gd name="T22" fmla="*/ 2492 w 8160"/>
              <a:gd name="T23" fmla="*/ 321 h 8160"/>
              <a:gd name="T24" fmla="*/ 1195 w 8160"/>
              <a:gd name="T25" fmla="*/ 1195 h 8160"/>
              <a:gd name="T26" fmla="*/ 321 w 8160"/>
              <a:gd name="T27" fmla="*/ 2492 h 8160"/>
              <a:gd name="T28" fmla="*/ 0 w 8160"/>
              <a:gd name="T29" fmla="*/ 4080 h 8160"/>
              <a:gd name="T30" fmla="*/ 321 w 8160"/>
              <a:gd name="T31" fmla="*/ 5668 h 8160"/>
              <a:gd name="T32" fmla="*/ 1195 w 8160"/>
              <a:gd name="T33" fmla="*/ 6965 h 8160"/>
              <a:gd name="T34" fmla="*/ 7323 w 8160"/>
              <a:gd name="T35" fmla="*/ 2305 h 8160"/>
              <a:gd name="T36" fmla="*/ 7753 w 8160"/>
              <a:gd name="T37" fmla="*/ 3664 h 8160"/>
              <a:gd name="T38" fmla="*/ 7776 w 8160"/>
              <a:gd name="T39" fmla="*/ 4080 h 8160"/>
              <a:gd name="T40" fmla="*/ 7776 w 8160"/>
              <a:gd name="T41" fmla="*/ 4152 h 8160"/>
              <a:gd name="T42" fmla="*/ 7143 w 8160"/>
              <a:gd name="T43" fmla="*/ 6150 h 8160"/>
              <a:gd name="T44" fmla="*/ 6943 w 8160"/>
              <a:gd name="T45" fmla="*/ 5743 h 8160"/>
              <a:gd name="T46" fmla="*/ 5996 w 8160"/>
              <a:gd name="T47" fmla="*/ 4393 h 8160"/>
              <a:gd name="T48" fmla="*/ 5562 w 8160"/>
              <a:gd name="T49" fmla="*/ 3594 h 8160"/>
              <a:gd name="T50" fmla="*/ 5657 w 8160"/>
              <a:gd name="T51" fmla="*/ 3389 h 8160"/>
              <a:gd name="T52" fmla="*/ 7323 w 8160"/>
              <a:gd name="T53" fmla="*/ 2305 h 8160"/>
              <a:gd name="T54" fmla="*/ 2334 w 8160"/>
              <a:gd name="T55" fmla="*/ 821 h 8160"/>
              <a:gd name="T56" fmla="*/ 2532 w 8160"/>
              <a:gd name="T57" fmla="*/ 722 h 8160"/>
              <a:gd name="T58" fmla="*/ 4080 w 8160"/>
              <a:gd name="T59" fmla="*/ 384 h 8160"/>
              <a:gd name="T60" fmla="*/ 5992 w 8160"/>
              <a:gd name="T61" fmla="*/ 916 h 8160"/>
              <a:gd name="T62" fmla="*/ 5800 w 8160"/>
              <a:gd name="T63" fmla="*/ 1239 h 8160"/>
              <a:gd name="T64" fmla="*/ 5178 w 8160"/>
              <a:gd name="T65" fmla="*/ 1833 h 8160"/>
              <a:gd name="T66" fmla="*/ 4923 w 8160"/>
              <a:gd name="T67" fmla="*/ 1685 h 8160"/>
              <a:gd name="T68" fmla="*/ 4923 w 8160"/>
              <a:gd name="T69" fmla="*/ 1308 h 8160"/>
              <a:gd name="T70" fmla="*/ 4115 w 8160"/>
              <a:gd name="T71" fmla="*/ 1589 h 8160"/>
              <a:gd name="T72" fmla="*/ 4461 w 8160"/>
              <a:gd name="T73" fmla="*/ 1935 h 8160"/>
              <a:gd name="T74" fmla="*/ 4461 w 8160"/>
              <a:gd name="T75" fmla="*/ 2214 h 8160"/>
              <a:gd name="T76" fmla="*/ 3433 w 8160"/>
              <a:gd name="T77" fmla="*/ 3242 h 8160"/>
              <a:gd name="T78" fmla="*/ 3259 w 8160"/>
              <a:gd name="T79" fmla="*/ 3314 h 8160"/>
              <a:gd name="T80" fmla="*/ 2429 w 8160"/>
              <a:gd name="T81" fmla="*/ 3314 h 8160"/>
              <a:gd name="T82" fmla="*/ 3740 w 8160"/>
              <a:gd name="T83" fmla="*/ 4186 h 8160"/>
              <a:gd name="T84" fmla="*/ 4499 w 8160"/>
              <a:gd name="T85" fmla="*/ 5507 h 8160"/>
              <a:gd name="T86" fmla="*/ 4209 w 8160"/>
              <a:gd name="T87" fmla="*/ 6572 h 8160"/>
              <a:gd name="T88" fmla="*/ 3908 w 8160"/>
              <a:gd name="T89" fmla="*/ 6627 h 8160"/>
              <a:gd name="T90" fmla="*/ 2777 w 8160"/>
              <a:gd name="T91" fmla="*/ 5100 h 8160"/>
              <a:gd name="T92" fmla="*/ 2735 w 8160"/>
              <a:gd name="T93" fmla="*/ 4973 h 8160"/>
              <a:gd name="T94" fmla="*/ 2735 w 8160"/>
              <a:gd name="T95" fmla="*/ 4176 h 8160"/>
              <a:gd name="T96" fmla="*/ 1394 w 8160"/>
              <a:gd name="T97" fmla="*/ 2510 h 8160"/>
              <a:gd name="T98" fmla="*/ 757 w 8160"/>
              <a:gd name="T99" fmla="*/ 3614 h 8160"/>
              <a:gd name="T100" fmla="*/ 658 w 8160"/>
              <a:gd name="T101" fmla="*/ 3784 h 8160"/>
              <a:gd name="T102" fmla="*/ 386 w 8160"/>
              <a:gd name="T103" fmla="*/ 3956 h 8160"/>
              <a:gd name="T104" fmla="*/ 386 w 8160"/>
              <a:gd name="T105" fmla="*/ 3956 h 8160"/>
              <a:gd name="T106" fmla="*/ 2334 w 8160"/>
              <a:gd name="T107" fmla="*/ 821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60" h="8160">
                <a:moveTo>
                  <a:pt x="1195" y="6965"/>
                </a:moveTo>
                <a:cubicBezTo>
                  <a:pt x="1570" y="7340"/>
                  <a:pt x="2006" y="7634"/>
                  <a:pt x="2492" y="7839"/>
                </a:cubicBezTo>
                <a:cubicBezTo>
                  <a:pt x="2995" y="8052"/>
                  <a:pt x="3529" y="8160"/>
                  <a:pt x="4080" y="8160"/>
                </a:cubicBezTo>
                <a:cubicBezTo>
                  <a:pt x="4631" y="8160"/>
                  <a:pt x="5165" y="8052"/>
                  <a:pt x="5668" y="7839"/>
                </a:cubicBezTo>
                <a:cubicBezTo>
                  <a:pt x="6154" y="7634"/>
                  <a:pt x="6590" y="7340"/>
                  <a:pt x="6965" y="6965"/>
                </a:cubicBezTo>
                <a:cubicBezTo>
                  <a:pt x="7340" y="6590"/>
                  <a:pt x="7634" y="6154"/>
                  <a:pt x="7839" y="5668"/>
                </a:cubicBezTo>
                <a:cubicBezTo>
                  <a:pt x="8052" y="5165"/>
                  <a:pt x="8160" y="4631"/>
                  <a:pt x="8160" y="4080"/>
                </a:cubicBezTo>
                <a:cubicBezTo>
                  <a:pt x="8160" y="3529"/>
                  <a:pt x="8052" y="2995"/>
                  <a:pt x="7839" y="2492"/>
                </a:cubicBezTo>
                <a:cubicBezTo>
                  <a:pt x="7634" y="2006"/>
                  <a:pt x="7340" y="1570"/>
                  <a:pt x="6965" y="1195"/>
                </a:cubicBezTo>
                <a:cubicBezTo>
                  <a:pt x="6590" y="820"/>
                  <a:pt x="6154" y="526"/>
                  <a:pt x="5668" y="321"/>
                </a:cubicBezTo>
                <a:cubicBezTo>
                  <a:pt x="5165" y="108"/>
                  <a:pt x="4631" y="0"/>
                  <a:pt x="4080" y="0"/>
                </a:cubicBezTo>
                <a:cubicBezTo>
                  <a:pt x="3529" y="0"/>
                  <a:pt x="2995" y="108"/>
                  <a:pt x="2492" y="321"/>
                </a:cubicBezTo>
                <a:cubicBezTo>
                  <a:pt x="2006" y="526"/>
                  <a:pt x="1570" y="820"/>
                  <a:pt x="1195" y="1195"/>
                </a:cubicBezTo>
                <a:cubicBezTo>
                  <a:pt x="820" y="1570"/>
                  <a:pt x="526" y="2006"/>
                  <a:pt x="321" y="2492"/>
                </a:cubicBezTo>
                <a:cubicBezTo>
                  <a:pt x="108" y="2995"/>
                  <a:pt x="0" y="3529"/>
                  <a:pt x="0" y="4080"/>
                </a:cubicBezTo>
                <a:cubicBezTo>
                  <a:pt x="0" y="4631"/>
                  <a:pt x="108" y="5165"/>
                  <a:pt x="321" y="5668"/>
                </a:cubicBezTo>
                <a:cubicBezTo>
                  <a:pt x="526" y="6154"/>
                  <a:pt x="820" y="6590"/>
                  <a:pt x="1195" y="6965"/>
                </a:cubicBezTo>
                <a:close/>
                <a:moveTo>
                  <a:pt x="7323" y="2305"/>
                </a:moveTo>
                <a:cubicBezTo>
                  <a:pt x="7549" y="2717"/>
                  <a:pt x="7699" y="3176"/>
                  <a:pt x="7753" y="3664"/>
                </a:cubicBezTo>
                <a:cubicBezTo>
                  <a:pt x="7769" y="3800"/>
                  <a:pt x="7776" y="3939"/>
                  <a:pt x="7776" y="4080"/>
                </a:cubicBezTo>
                <a:cubicBezTo>
                  <a:pt x="7776" y="4104"/>
                  <a:pt x="7776" y="4128"/>
                  <a:pt x="7776" y="4152"/>
                </a:cubicBezTo>
                <a:cubicBezTo>
                  <a:pt x="7762" y="4891"/>
                  <a:pt x="7530" y="5578"/>
                  <a:pt x="7143" y="6150"/>
                </a:cubicBezTo>
                <a:lnTo>
                  <a:pt x="6943" y="5743"/>
                </a:lnTo>
                <a:cubicBezTo>
                  <a:pt x="6894" y="4472"/>
                  <a:pt x="6461" y="4758"/>
                  <a:pt x="5996" y="4393"/>
                </a:cubicBezTo>
                <a:cubicBezTo>
                  <a:pt x="5672" y="4139"/>
                  <a:pt x="5585" y="3785"/>
                  <a:pt x="5562" y="3594"/>
                </a:cubicBezTo>
                <a:cubicBezTo>
                  <a:pt x="5552" y="3513"/>
                  <a:pt x="5589" y="3434"/>
                  <a:pt x="5657" y="3389"/>
                </a:cubicBezTo>
                <a:lnTo>
                  <a:pt x="7323" y="2305"/>
                </a:lnTo>
                <a:close/>
                <a:moveTo>
                  <a:pt x="2334" y="821"/>
                </a:moveTo>
                <a:cubicBezTo>
                  <a:pt x="2399" y="786"/>
                  <a:pt x="2465" y="753"/>
                  <a:pt x="2532" y="722"/>
                </a:cubicBezTo>
                <a:cubicBezTo>
                  <a:pt x="3003" y="505"/>
                  <a:pt x="3527" y="384"/>
                  <a:pt x="4080" y="384"/>
                </a:cubicBezTo>
                <a:cubicBezTo>
                  <a:pt x="4780" y="384"/>
                  <a:pt x="5434" y="578"/>
                  <a:pt x="5992" y="916"/>
                </a:cubicBezTo>
                <a:cubicBezTo>
                  <a:pt x="5980" y="983"/>
                  <a:pt x="5932" y="1086"/>
                  <a:pt x="5800" y="1239"/>
                </a:cubicBezTo>
                <a:cubicBezTo>
                  <a:pt x="5800" y="1239"/>
                  <a:pt x="5537" y="1627"/>
                  <a:pt x="5178" y="1833"/>
                </a:cubicBezTo>
                <a:cubicBezTo>
                  <a:pt x="5064" y="1899"/>
                  <a:pt x="4923" y="1816"/>
                  <a:pt x="4923" y="1685"/>
                </a:cubicBezTo>
                <a:lnTo>
                  <a:pt x="4923" y="1308"/>
                </a:lnTo>
                <a:cubicBezTo>
                  <a:pt x="4923" y="1308"/>
                  <a:pt x="4115" y="1150"/>
                  <a:pt x="4115" y="1589"/>
                </a:cubicBezTo>
                <a:lnTo>
                  <a:pt x="4461" y="1935"/>
                </a:lnTo>
                <a:cubicBezTo>
                  <a:pt x="4538" y="2012"/>
                  <a:pt x="4538" y="2137"/>
                  <a:pt x="4461" y="2214"/>
                </a:cubicBezTo>
                <a:lnTo>
                  <a:pt x="3433" y="3242"/>
                </a:lnTo>
                <a:cubicBezTo>
                  <a:pt x="3387" y="3288"/>
                  <a:pt x="3324" y="3314"/>
                  <a:pt x="3259" y="3314"/>
                </a:cubicBezTo>
                <a:lnTo>
                  <a:pt x="2429" y="3314"/>
                </a:lnTo>
                <a:cubicBezTo>
                  <a:pt x="2429" y="3314"/>
                  <a:pt x="2498" y="3890"/>
                  <a:pt x="3740" y="4186"/>
                </a:cubicBezTo>
                <a:cubicBezTo>
                  <a:pt x="4982" y="4482"/>
                  <a:pt x="4588" y="5152"/>
                  <a:pt x="4499" y="5507"/>
                </a:cubicBezTo>
                <a:cubicBezTo>
                  <a:pt x="4443" y="5732"/>
                  <a:pt x="4303" y="6234"/>
                  <a:pt x="4209" y="6572"/>
                </a:cubicBezTo>
                <a:cubicBezTo>
                  <a:pt x="4171" y="6708"/>
                  <a:pt x="3992" y="6741"/>
                  <a:pt x="3908" y="6627"/>
                </a:cubicBezTo>
                <a:lnTo>
                  <a:pt x="2777" y="5100"/>
                </a:lnTo>
                <a:cubicBezTo>
                  <a:pt x="2750" y="5063"/>
                  <a:pt x="2735" y="5019"/>
                  <a:pt x="2735" y="4973"/>
                </a:cubicBezTo>
                <a:lnTo>
                  <a:pt x="2735" y="4176"/>
                </a:lnTo>
                <a:cubicBezTo>
                  <a:pt x="2735" y="4176"/>
                  <a:pt x="1394" y="4058"/>
                  <a:pt x="1394" y="2510"/>
                </a:cubicBezTo>
                <a:cubicBezTo>
                  <a:pt x="1394" y="2510"/>
                  <a:pt x="802" y="2729"/>
                  <a:pt x="757" y="3614"/>
                </a:cubicBezTo>
                <a:cubicBezTo>
                  <a:pt x="753" y="3683"/>
                  <a:pt x="716" y="3746"/>
                  <a:pt x="658" y="3784"/>
                </a:cubicBezTo>
                <a:lnTo>
                  <a:pt x="386" y="3956"/>
                </a:lnTo>
                <a:lnTo>
                  <a:pt x="386" y="3956"/>
                </a:lnTo>
                <a:cubicBezTo>
                  <a:pt x="431" y="2598"/>
                  <a:pt x="1207" y="1426"/>
                  <a:pt x="2334" y="82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 name="Freeform 154"/>
          <p:cNvSpPr>
            <a:spLocks noChangeArrowheads="1"/>
          </p:cNvSpPr>
          <p:nvPr/>
        </p:nvSpPr>
        <p:spPr bwMode="auto">
          <a:xfrm>
            <a:off x="3095296" y="1860299"/>
            <a:ext cx="257175" cy="349250"/>
          </a:xfrm>
          <a:custGeom>
            <a:avLst/>
            <a:gdLst>
              <a:gd name="T0" fmla="*/ 346 w 355"/>
              <a:gd name="T1" fmla="*/ 132 h 487"/>
              <a:gd name="T2" fmla="*/ 346 w 355"/>
              <a:gd name="T3" fmla="*/ 132 h 487"/>
              <a:gd name="T4" fmla="*/ 116 w 355"/>
              <a:gd name="T5" fmla="*/ 17 h 487"/>
              <a:gd name="T6" fmla="*/ 9 w 355"/>
              <a:gd name="T7" fmla="*/ 53 h 487"/>
              <a:gd name="T8" fmla="*/ 0 w 355"/>
              <a:gd name="T9" fmla="*/ 79 h 487"/>
              <a:gd name="T10" fmla="*/ 9 w 355"/>
              <a:gd name="T11" fmla="*/ 345 h 487"/>
              <a:gd name="T12" fmla="*/ 18 w 355"/>
              <a:gd name="T13" fmla="*/ 363 h 487"/>
              <a:gd name="T14" fmla="*/ 222 w 355"/>
              <a:gd name="T15" fmla="*/ 486 h 487"/>
              <a:gd name="T16" fmla="*/ 231 w 355"/>
              <a:gd name="T17" fmla="*/ 486 h 487"/>
              <a:gd name="T18" fmla="*/ 240 w 355"/>
              <a:gd name="T19" fmla="*/ 486 h 487"/>
              <a:gd name="T20" fmla="*/ 248 w 355"/>
              <a:gd name="T21" fmla="*/ 478 h 487"/>
              <a:gd name="T22" fmla="*/ 248 w 355"/>
              <a:gd name="T23" fmla="*/ 203 h 487"/>
              <a:gd name="T24" fmla="*/ 240 w 355"/>
              <a:gd name="T25" fmla="*/ 185 h 487"/>
              <a:gd name="T26" fmla="*/ 44 w 355"/>
              <a:gd name="T27" fmla="*/ 70 h 487"/>
              <a:gd name="T28" fmla="*/ 71 w 355"/>
              <a:gd name="T29" fmla="*/ 53 h 487"/>
              <a:gd name="T30" fmla="*/ 107 w 355"/>
              <a:gd name="T31" fmla="*/ 44 h 487"/>
              <a:gd name="T32" fmla="*/ 301 w 355"/>
              <a:gd name="T33" fmla="*/ 150 h 487"/>
              <a:gd name="T34" fmla="*/ 310 w 355"/>
              <a:gd name="T35" fmla="*/ 159 h 487"/>
              <a:gd name="T36" fmla="*/ 310 w 355"/>
              <a:gd name="T37" fmla="*/ 425 h 487"/>
              <a:gd name="T38" fmla="*/ 328 w 355"/>
              <a:gd name="T39" fmla="*/ 442 h 487"/>
              <a:gd name="T40" fmla="*/ 354 w 355"/>
              <a:gd name="T41" fmla="*/ 425 h 487"/>
              <a:gd name="T42" fmla="*/ 354 w 355"/>
              <a:gd name="T43" fmla="*/ 141 h 487"/>
              <a:gd name="T44" fmla="*/ 346 w 355"/>
              <a:gd name="T45" fmla="*/ 132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5" h="487">
                <a:moveTo>
                  <a:pt x="346" y="132"/>
                </a:moveTo>
                <a:lnTo>
                  <a:pt x="346" y="132"/>
                </a:lnTo>
                <a:cubicBezTo>
                  <a:pt x="116" y="17"/>
                  <a:pt x="116" y="17"/>
                  <a:pt x="116" y="17"/>
                </a:cubicBezTo>
                <a:cubicBezTo>
                  <a:pt x="89" y="0"/>
                  <a:pt x="27" y="25"/>
                  <a:pt x="9" y="53"/>
                </a:cubicBezTo>
                <a:cubicBezTo>
                  <a:pt x="0" y="70"/>
                  <a:pt x="0" y="79"/>
                  <a:pt x="0" y="79"/>
                </a:cubicBezTo>
                <a:cubicBezTo>
                  <a:pt x="9" y="345"/>
                  <a:pt x="9" y="345"/>
                  <a:pt x="9" y="345"/>
                </a:cubicBezTo>
                <a:cubicBezTo>
                  <a:pt x="9" y="345"/>
                  <a:pt x="18" y="354"/>
                  <a:pt x="18" y="363"/>
                </a:cubicBezTo>
                <a:cubicBezTo>
                  <a:pt x="36" y="363"/>
                  <a:pt x="222" y="486"/>
                  <a:pt x="222" y="486"/>
                </a:cubicBezTo>
                <a:cubicBezTo>
                  <a:pt x="231" y="486"/>
                  <a:pt x="231" y="486"/>
                  <a:pt x="231" y="486"/>
                </a:cubicBezTo>
                <a:cubicBezTo>
                  <a:pt x="240" y="486"/>
                  <a:pt x="240" y="486"/>
                  <a:pt x="240" y="486"/>
                </a:cubicBezTo>
                <a:cubicBezTo>
                  <a:pt x="248" y="486"/>
                  <a:pt x="248" y="478"/>
                  <a:pt x="248" y="478"/>
                </a:cubicBezTo>
                <a:cubicBezTo>
                  <a:pt x="248" y="203"/>
                  <a:pt x="248" y="203"/>
                  <a:pt x="248" y="203"/>
                </a:cubicBezTo>
                <a:cubicBezTo>
                  <a:pt x="248" y="194"/>
                  <a:pt x="248" y="194"/>
                  <a:pt x="240" y="185"/>
                </a:cubicBezTo>
                <a:cubicBezTo>
                  <a:pt x="44" y="70"/>
                  <a:pt x="44" y="70"/>
                  <a:pt x="44" y="70"/>
                </a:cubicBezTo>
                <a:cubicBezTo>
                  <a:pt x="44" y="70"/>
                  <a:pt x="53" y="61"/>
                  <a:pt x="71" y="53"/>
                </a:cubicBezTo>
                <a:cubicBezTo>
                  <a:pt x="89" y="44"/>
                  <a:pt x="97" y="44"/>
                  <a:pt x="107" y="44"/>
                </a:cubicBezTo>
                <a:cubicBezTo>
                  <a:pt x="107" y="44"/>
                  <a:pt x="293" y="150"/>
                  <a:pt x="301" y="150"/>
                </a:cubicBezTo>
                <a:cubicBezTo>
                  <a:pt x="310" y="159"/>
                  <a:pt x="310" y="159"/>
                  <a:pt x="310" y="159"/>
                </a:cubicBezTo>
                <a:cubicBezTo>
                  <a:pt x="310" y="168"/>
                  <a:pt x="310" y="425"/>
                  <a:pt x="310" y="425"/>
                </a:cubicBezTo>
                <a:cubicBezTo>
                  <a:pt x="310" y="433"/>
                  <a:pt x="319" y="442"/>
                  <a:pt x="328" y="442"/>
                </a:cubicBezTo>
                <a:cubicBezTo>
                  <a:pt x="337" y="442"/>
                  <a:pt x="354" y="433"/>
                  <a:pt x="354" y="425"/>
                </a:cubicBezTo>
                <a:cubicBezTo>
                  <a:pt x="354" y="141"/>
                  <a:pt x="354" y="141"/>
                  <a:pt x="354" y="141"/>
                </a:cubicBezTo>
                <a:lnTo>
                  <a:pt x="346" y="132"/>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Calibri" panose="020F0502020204030204" charset="0"/>
                <a:ea typeface="宋体" panose="02010600030101010101" pitchFamily="2" charset="-122"/>
              </a:defRPr>
            </a:lvl1pPr>
            <a:lvl2pPr eaLnBrk="0" hangingPunct="0">
              <a:defRPr>
                <a:solidFill>
                  <a:schemeClr val="tx1"/>
                </a:solidFill>
                <a:latin typeface="Calibri" panose="020F0502020204030204" charset="0"/>
                <a:ea typeface="宋体" panose="02010600030101010101" pitchFamily="2" charset="-122"/>
              </a:defRPr>
            </a:lvl2pPr>
            <a:lvl3pPr eaLnBrk="0" hangingPunct="0">
              <a:defRPr>
                <a:solidFill>
                  <a:schemeClr val="tx1"/>
                </a:solidFill>
                <a:latin typeface="Calibri" panose="020F0502020204030204" charset="0"/>
                <a:ea typeface="宋体" panose="02010600030101010101" pitchFamily="2" charset="-122"/>
              </a:defRPr>
            </a:lvl3pPr>
            <a:lvl4pPr eaLnBrk="0" hangingPunct="0">
              <a:defRPr>
                <a:solidFill>
                  <a:schemeClr val="tx1"/>
                </a:solidFill>
                <a:latin typeface="Calibri" panose="020F0502020204030204" charset="0"/>
                <a:ea typeface="宋体" panose="02010600030101010101" pitchFamily="2" charset="-122"/>
              </a:defRPr>
            </a:lvl4pPr>
            <a:lvl5pPr eaLnBrk="0" hangingPunct="0">
              <a:defRPr>
                <a:solidFill>
                  <a:schemeClr val="tx1"/>
                </a:solidFill>
                <a:latin typeface="Calibri" panose="020F050202020403020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endParaRPr lang="zh-CN" altLang="en-US"/>
          </a:p>
        </p:txBody>
      </p:sp>
      <p:sp>
        <p:nvSpPr>
          <p:cNvPr id="28" name="矩形 27"/>
          <p:cNvSpPr/>
          <p:nvPr/>
        </p:nvSpPr>
        <p:spPr>
          <a:xfrm>
            <a:off x="0" y="229560"/>
            <a:ext cx="12192000" cy="762000"/>
          </a:xfrm>
          <a:prstGeom prst="rect">
            <a:avLst/>
          </a:prstGeom>
          <a:solidFill>
            <a:srgbClr val="002F7C"/>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3D557A"/>
              </a:solidFill>
            </a:endParaRPr>
          </a:p>
        </p:txBody>
      </p:sp>
      <p:sp>
        <p:nvSpPr>
          <p:cNvPr id="29" name="矩形 28"/>
          <p:cNvSpPr/>
          <p:nvPr/>
        </p:nvSpPr>
        <p:spPr>
          <a:xfrm>
            <a:off x="824682" y="0"/>
            <a:ext cx="175443" cy="628650"/>
          </a:xfrm>
          <a:prstGeom prst="rect">
            <a:avLst/>
          </a:prstGeom>
          <a:solidFill>
            <a:srgbClr val="829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extBox 13"/>
          <p:cNvSpPr txBox="1">
            <a:spLocks noChangeArrowheads="1"/>
          </p:cNvSpPr>
          <p:nvPr/>
        </p:nvSpPr>
        <p:spPr bwMode="auto">
          <a:xfrm>
            <a:off x="1173113" y="310449"/>
            <a:ext cx="26368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en-US" altLang="zh-CN" b="1" dirty="0">
                <a:solidFill>
                  <a:schemeClr val="bg1"/>
                </a:solidFill>
                <a:latin typeface="微软雅黑" panose="020B0503020204020204" pitchFamily="34" charset="-122"/>
                <a:ea typeface="微软雅黑" panose="020B0503020204020204" pitchFamily="34" charset="-122"/>
                <a:sym typeface="+mn-ea"/>
              </a:rPr>
              <a:t>Part 6 </a:t>
            </a:r>
            <a:r>
              <a:rPr lang="zh-CN" altLang="en-US" b="1" dirty="0">
                <a:solidFill>
                  <a:schemeClr val="bg1"/>
                </a:solidFill>
                <a:latin typeface="微软雅黑" panose="020B0503020204020204" pitchFamily="34" charset="-122"/>
                <a:ea typeface="微软雅黑" panose="020B0503020204020204" pitchFamily="34" charset="-122"/>
                <a:sym typeface="+mn-ea"/>
              </a:rPr>
              <a:t>对比总结</a:t>
            </a:r>
            <a:endParaRPr lang="en-US" altLang="x-none"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1" name="Picture 6" descr="D:\MBA工作\LOGO\同济经管LOGO反白.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295998" y="355967"/>
            <a:ext cx="1386605" cy="462962"/>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13"/>
          <p:cNvSpPr txBox="1">
            <a:spLocks noChangeArrowheads="1"/>
          </p:cNvSpPr>
          <p:nvPr/>
        </p:nvSpPr>
        <p:spPr bwMode="auto">
          <a:xfrm>
            <a:off x="4111296" y="3045167"/>
            <a:ext cx="12954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lvl="0" eaLnBrk="1" hangingPunct="1">
              <a:spcBef>
                <a:spcPct val="20000"/>
              </a:spcBef>
            </a:pPr>
            <a:r>
              <a:rPr lang="en-US" altLang="zh-CN" sz="1600" b="1" dirty="0">
                <a:solidFill>
                  <a:schemeClr val="bg2">
                    <a:lumMod val="25000"/>
                  </a:schemeClr>
                </a:solidFill>
                <a:latin typeface="微软雅黑" panose="020B0503020204020204" pitchFamily="34" charset="-122"/>
                <a:ea typeface="微软雅黑" panose="020B0503020204020204" pitchFamily="34" charset="-122"/>
                <a:sym typeface="+mn-ea"/>
              </a:rPr>
              <a:t>LSTM</a:t>
            </a:r>
            <a:endParaRPr lang="zh-CN" altLang="en-US" sz="1600" b="1" dirty="0">
              <a:solidFill>
                <a:schemeClr val="bg2">
                  <a:lumMod val="25000"/>
                </a:schemeClr>
              </a:solidFill>
              <a:latin typeface="微软雅黑" panose="020B0503020204020204" pitchFamily="34" charset="-122"/>
              <a:ea typeface="微软雅黑" panose="020B0503020204020204" pitchFamily="34" charset="-122"/>
              <a:sym typeface="+mn-ea"/>
            </a:endParaRPr>
          </a:p>
        </p:txBody>
      </p:sp>
      <p:sp>
        <p:nvSpPr>
          <p:cNvPr id="49" name="TextBox 13"/>
          <p:cNvSpPr txBox="1">
            <a:spLocks noChangeArrowheads="1"/>
          </p:cNvSpPr>
          <p:nvPr/>
        </p:nvSpPr>
        <p:spPr bwMode="auto">
          <a:xfrm>
            <a:off x="4111296" y="3354095"/>
            <a:ext cx="4798120" cy="696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fontAlgn="auto" hangingPunct="1">
              <a:lnSpc>
                <a:spcPct val="130000"/>
              </a:lnSpc>
              <a:spcBef>
                <a:spcPts val="0"/>
              </a:spcBef>
            </a:pPr>
            <a:r>
              <a:rPr lang="en-US" altLang="zh-CN" sz="1200" dirty="0">
                <a:latin typeface="微软雅黑" panose="020B0503020204020204" pitchFamily="34" charset="-122"/>
                <a:ea typeface="微软雅黑" panose="020B0503020204020204" pitchFamily="34" charset="-122"/>
                <a:sym typeface="+mn-ea"/>
              </a:rPr>
              <a:t>LSTM</a:t>
            </a:r>
            <a:r>
              <a:rPr lang="zh-CN" altLang="en-US" sz="1200" dirty="0">
                <a:latin typeface="微软雅黑" panose="020B0503020204020204" pitchFamily="34" charset="-122"/>
                <a:ea typeface="微软雅黑" panose="020B0503020204020204" pitchFamily="34" charset="-122"/>
                <a:sym typeface="+mn-ea"/>
              </a:rPr>
              <a:t>展示了其在处理时间序列数据方面的优势。在本研究中，</a:t>
            </a:r>
            <a:r>
              <a:rPr lang="en-US" altLang="zh-CN" sz="1200" dirty="0">
                <a:latin typeface="微软雅黑" panose="020B0503020204020204" pitchFamily="34" charset="-122"/>
                <a:ea typeface="微软雅黑" panose="020B0503020204020204" pitchFamily="34" charset="-122"/>
                <a:sym typeface="+mn-ea"/>
              </a:rPr>
              <a:t>LSTM</a:t>
            </a:r>
            <a:r>
              <a:rPr lang="zh-CN" altLang="en-US" sz="1200" dirty="0">
                <a:latin typeface="微软雅黑" panose="020B0503020204020204" pitchFamily="34" charset="-122"/>
                <a:ea typeface="微软雅黑" panose="020B0503020204020204" pitchFamily="34" charset="-122"/>
                <a:sym typeface="+mn-ea"/>
              </a:rPr>
              <a:t>在训练集上表现良好，但在测试集上的泛化能力有待提高。这表明过拟合是</a:t>
            </a:r>
            <a:r>
              <a:rPr lang="en-US" altLang="zh-CN" sz="1200" dirty="0">
                <a:latin typeface="微软雅黑" panose="020B0503020204020204" pitchFamily="34" charset="-122"/>
                <a:ea typeface="微软雅黑" panose="020B0503020204020204" pitchFamily="34" charset="-122"/>
                <a:sym typeface="+mn-ea"/>
              </a:rPr>
              <a:t>LSTM</a:t>
            </a:r>
            <a:r>
              <a:rPr lang="zh-CN" altLang="en-US" sz="1200" dirty="0">
                <a:latin typeface="微软雅黑" panose="020B0503020204020204" pitchFamily="34" charset="-122"/>
                <a:ea typeface="微软雅黑" panose="020B0503020204020204" pitchFamily="34" charset="-122"/>
                <a:sym typeface="+mn-ea"/>
              </a:rPr>
              <a:t>需要进一步解决的问题。</a:t>
            </a:r>
          </a:p>
        </p:txBody>
      </p:sp>
      <p:sp>
        <p:nvSpPr>
          <p:cNvPr id="50" name="TextBox 13"/>
          <p:cNvSpPr txBox="1">
            <a:spLocks noChangeArrowheads="1"/>
          </p:cNvSpPr>
          <p:nvPr/>
        </p:nvSpPr>
        <p:spPr bwMode="auto">
          <a:xfrm>
            <a:off x="4093834" y="1663244"/>
            <a:ext cx="12954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lvl="0" eaLnBrk="1" hangingPunct="1">
              <a:spcBef>
                <a:spcPct val="20000"/>
              </a:spcBef>
            </a:pPr>
            <a:r>
              <a:rPr lang="en-US" altLang="zh-CN" sz="1600" b="1" dirty="0">
                <a:solidFill>
                  <a:schemeClr val="bg2">
                    <a:lumMod val="25000"/>
                  </a:schemeClr>
                </a:solidFill>
                <a:latin typeface="微软雅黑" panose="020B0503020204020204" pitchFamily="34" charset="-122"/>
                <a:ea typeface="微软雅黑" panose="020B0503020204020204" pitchFamily="34" charset="-122"/>
                <a:sym typeface="+mn-ea"/>
              </a:rPr>
              <a:t>SVM</a:t>
            </a:r>
            <a:endParaRPr lang="zh-CN" altLang="en-US" sz="1600" b="1" dirty="0">
              <a:solidFill>
                <a:schemeClr val="bg2">
                  <a:lumMod val="25000"/>
                </a:schemeClr>
              </a:solidFill>
              <a:latin typeface="微软雅黑" panose="020B0503020204020204" pitchFamily="34" charset="-122"/>
              <a:ea typeface="微软雅黑" panose="020B0503020204020204" pitchFamily="34" charset="-122"/>
              <a:sym typeface="+mn-ea"/>
            </a:endParaRPr>
          </a:p>
        </p:txBody>
      </p:sp>
      <p:sp>
        <p:nvSpPr>
          <p:cNvPr id="51" name="TextBox 13"/>
          <p:cNvSpPr txBox="1">
            <a:spLocks noChangeArrowheads="1"/>
          </p:cNvSpPr>
          <p:nvPr/>
        </p:nvSpPr>
        <p:spPr bwMode="auto">
          <a:xfrm>
            <a:off x="4093834" y="1972172"/>
            <a:ext cx="4798120" cy="696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fontAlgn="auto" hangingPunct="1">
              <a:lnSpc>
                <a:spcPct val="130000"/>
              </a:lnSpc>
              <a:spcBef>
                <a:spcPts val="0"/>
              </a:spcBef>
            </a:pPr>
            <a:r>
              <a:rPr lang="en-US" altLang="zh-CN" sz="1200" dirty="0">
                <a:latin typeface="微软雅黑" panose="020B0503020204020204" pitchFamily="34" charset="-122"/>
                <a:ea typeface="微软雅黑" panose="020B0503020204020204" pitchFamily="34" charset="-122"/>
                <a:sym typeface="+mn-ea"/>
              </a:rPr>
              <a:t>SVM</a:t>
            </a:r>
            <a:r>
              <a:rPr lang="zh-CN" altLang="en-US" sz="1200" dirty="0">
                <a:latin typeface="微软雅黑" panose="020B0503020204020204" pitchFamily="34" charset="-122"/>
                <a:ea typeface="微软雅黑" panose="020B0503020204020204" pitchFamily="34" charset="-122"/>
                <a:sym typeface="+mn-ea"/>
              </a:rPr>
              <a:t>在处理小规模或中等规模数据集时表现良好，尤其是在高维空间中。然而，</a:t>
            </a:r>
            <a:r>
              <a:rPr lang="en-US" altLang="zh-CN" sz="1200" dirty="0">
                <a:latin typeface="微软雅黑" panose="020B0503020204020204" pitchFamily="34" charset="-122"/>
                <a:ea typeface="微软雅黑" panose="020B0503020204020204" pitchFamily="34" charset="-122"/>
                <a:sym typeface="+mn-ea"/>
              </a:rPr>
              <a:t>SVM</a:t>
            </a:r>
            <a:r>
              <a:rPr lang="zh-CN" altLang="en-US" sz="1200" dirty="0">
                <a:latin typeface="微软雅黑" panose="020B0503020204020204" pitchFamily="34" charset="-122"/>
                <a:ea typeface="微软雅黑" panose="020B0503020204020204" pitchFamily="34" charset="-122"/>
                <a:sym typeface="+mn-ea"/>
              </a:rPr>
              <a:t>在本研究中的表现受限于特征选择和核函数的选择，需要进一步调整和优化参数以达到更佳的预测效果。</a:t>
            </a:r>
          </a:p>
        </p:txBody>
      </p:sp>
      <p:sp>
        <p:nvSpPr>
          <p:cNvPr id="52" name="TextBox 13"/>
          <p:cNvSpPr txBox="1">
            <a:spLocks noChangeArrowheads="1"/>
          </p:cNvSpPr>
          <p:nvPr/>
        </p:nvSpPr>
        <p:spPr bwMode="auto">
          <a:xfrm>
            <a:off x="4114471" y="4634599"/>
            <a:ext cx="304833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lvl="0" eaLnBrk="1" hangingPunct="1">
              <a:spcBef>
                <a:spcPct val="20000"/>
              </a:spcBef>
            </a:pPr>
            <a:r>
              <a:rPr lang="zh-CN" altLang="en-US" sz="1600" b="1" dirty="0">
                <a:solidFill>
                  <a:schemeClr val="bg2">
                    <a:lumMod val="25000"/>
                  </a:schemeClr>
                </a:solidFill>
                <a:latin typeface="微软雅黑" panose="020B0503020204020204" pitchFamily="34" charset="-122"/>
                <a:ea typeface="微软雅黑" panose="020B0503020204020204" pitchFamily="34" charset="-122"/>
                <a:sym typeface="+mn-ea"/>
              </a:rPr>
              <a:t>时间序列</a:t>
            </a:r>
            <a:r>
              <a:rPr lang="en-US" altLang="zh-CN" sz="1600" b="1" dirty="0">
                <a:solidFill>
                  <a:schemeClr val="bg2">
                    <a:lumMod val="25000"/>
                  </a:schemeClr>
                </a:solidFill>
                <a:latin typeface="微软雅黑" panose="020B0503020204020204" pitchFamily="34" charset="-122"/>
                <a:ea typeface="微软雅黑" panose="020B0503020204020204" pitchFamily="34" charset="-122"/>
                <a:sym typeface="+mn-ea"/>
              </a:rPr>
              <a:t>Transformer</a:t>
            </a:r>
            <a:endParaRPr lang="zh-CN" altLang="en-US" sz="1600" b="1" dirty="0">
              <a:solidFill>
                <a:schemeClr val="bg2">
                  <a:lumMod val="25000"/>
                </a:schemeClr>
              </a:solidFill>
              <a:latin typeface="微软雅黑" panose="020B0503020204020204" pitchFamily="34" charset="-122"/>
              <a:ea typeface="微软雅黑" panose="020B0503020204020204" pitchFamily="34" charset="-122"/>
              <a:sym typeface="+mn-ea"/>
            </a:endParaRPr>
          </a:p>
        </p:txBody>
      </p:sp>
      <p:sp>
        <p:nvSpPr>
          <p:cNvPr id="53" name="TextBox 13"/>
          <p:cNvSpPr txBox="1">
            <a:spLocks noChangeArrowheads="1"/>
          </p:cNvSpPr>
          <p:nvPr/>
        </p:nvSpPr>
        <p:spPr bwMode="auto">
          <a:xfrm>
            <a:off x="4114471" y="4943527"/>
            <a:ext cx="4777483" cy="936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fontAlgn="auto" hangingPunct="1">
              <a:lnSpc>
                <a:spcPct val="130000"/>
              </a:lnSpc>
              <a:spcBef>
                <a:spcPts val="0"/>
              </a:spcBef>
            </a:pPr>
            <a:r>
              <a:rPr lang="zh-CN" altLang="zh-CN" sz="1200" kern="0" dirty="0">
                <a:effectLst/>
                <a:latin typeface="微软雅黑" panose="020B0503020204020204" pitchFamily="34" charset="-122"/>
                <a:ea typeface="微软雅黑" panose="020B0503020204020204" pitchFamily="34" charset="-122"/>
                <a:cs typeface="宋体" panose="02010600030101010101" pitchFamily="2" charset="-122"/>
              </a:rPr>
              <a:t>时间序列</a:t>
            </a:r>
            <a:r>
              <a:rPr lang="en-US" altLang="zh-CN" sz="1200" kern="0" dirty="0">
                <a:effectLst/>
                <a:latin typeface="微软雅黑" panose="020B0503020204020204" pitchFamily="34" charset="-122"/>
                <a:ea typeface="微软雅黑" panose="020B0503020204020204" pitchFamily="34" charset="-122"/>
                <a:cs typeface="宋体" panose="02010600030101010101" pitchFamily="2" charset="-122"/>
              </a:rPr>
              <a:t>Transformer</a:t>
            </a:r>
            <a:r>
              <a:rPr lang="zh-CN" altLang="zh-CN" sz="1200" kern="0" dirty="0">
                <a:effectLst/>
                <a:latin typeface="微软雅黑" panose="020B0503020204020204" pitchFamily="34" charset="-122"/>
                <a:ea typeface="微软雅黑" panose="020B0503020204020204" pitchFamily="34" charset="-122"/>
                <a:cs typeface="宋体" panose="02010600030101010101" pitchFamily="2" charset="-122"/>
              </a:rPr>
              <a:t>通过引入深层结构，能够学习到数据中的复杂模式和关系。时间序列</a:t>
            </a:r>
            <a:r>
              <a:rPr lang="en-US" altLang="zh-CN" sz="1200" kern="0" dirty="0">
                <a:effectLst/>
                <a:latin typeface="微软雅黑" panose="020B0503020204020204" pitchFamily="34" charset="-122"/>
                <a:ea typeface="微软雅黑" panose="020B0503020204020204" pitchFamily="34" charset="-122"/>
                <a:cs typeface="宋体" panose="02010600030101010101" pitchFamily="2" charset="-122"/>
              </a:rPr>
              <a:t>Transformer</a:t>
            </a:r>
            <a:r>
              <a:rPr lang="zh-CN" altLang="zh-CN" sz="1200" kern="0" dirty="0">
                <a:effectLst/>
                <a:latin typeface="微软雅黑" panose="020B0503020204020204" pitchFamily="34" charset="-122"/>
                <a:ea typeface="微软雅黑" panose="020B0503020204020204" pitchFamily="34" charset="-122"/>
                <a:cs typeface="宋体" panose="02010600030101010101" pitchFamily="2" charset="-122"/>
              </a:rPr>
              <a:t>不仅在训练集上取得了良好的结果，也在测试集上也显示了更强的泛化能力，这表明其在处理具有时间相关性的血糖数据上的潜力。</a:t>
            </a:r>
            <a:endParaRPr lang="zh-CN" altLang="en-US" sz="1200" dirty="0">
              <a:latin typeface="微软雅黑" panose="020B0503020204020204" pitchFamily="34" charset="-122"/>
              <a:ea typeface="微软雅黑" panose="020B0503020204020204" pitchFamily="34" charset="-122"/>
              <a:sym typeface="+mn-ea"/>
            </a:endParaRPr>
          </a:p>
        </p:txBody>
      </p:sp>
      <p:pic>
        <p:nvPicPr>
          <p:cNvPr id="4" name="图片 3" descr="微信图片_20220318113523"/>
          <p:cNvPicPr>
            <a:picLocks noChangeAspect="1"/>
          </p:cNvPicPr>
          <p:nvPr userDrawn="1"/>
        </p:nvPicPr>
        <p:blipFill>
          <a:blip r:embed="rId4"/>
          <a:stretch>
            <a:fillRect/>
          </a:stretch>
        </p:blipFill>
        <p:spPr>
          <a:xfrm>
            <a:off x="9437878" y="6203821"/>
            <a:ext cx="2244725" cy="361315"/>
          </a:xfrm>
          <a:prstGeom prst="rect">
            <a:avLst/>
          </a:prstGeom>
        </p:spPr>
      </p:pic>
    </p:spTree>
    <p:extLst>
      <p:ext uri="{BB962C8B-B14F-4D97-AF65-F5344CB8AC3E}">
        <p14:creationId xmlns:p14="http://schemas.microsoft.com/office/powerpoint/2010/main" val="28858124"/>
      </p:ext>
    </p:extLst>
  </p:cSld>
  <p:clrMapOvr>
    <a:masterClrMapping/>
  </p:clrMapOvr>
  <mc:AlternateContent xmlns:mc="http://schemas.openxmlformats.org/markup-compatibility/2006" xmlns:p14="http://schemas.microsoft.com/office/powerpoint/2010/main">
    <mc:Choice Requires="p14">
      <p:transition spd="slow" p14:dur="1300" advClick="0" advTm="3000"/>
    </mc:Choice>
    <mc:Fallback xmlns="">
      <p:transition spd="slow" advClick="0" advTm="3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562100"/>
            <a:ext cx="12192000" cy="3924300"/>
            <a:chOff x="0" y="1562100"/>
            <a:chExt cx="12192000" cy="3924300"/>
          </a:xfrm>
        </p:grpSpPr>
        <p:sp>
          <p:nvSpPr>
            <p:cNvPr id="3" name="矩形 2"/>
            <p:cNvSpPr/>
            <p:nvPr userDrawn="1"/>
          </p:nvSpPr>
          <p:spPr>
            <a:xfrm>
              <a:off x="0" y="1562100"/>
              <a:ext cx="12192000" cy="39243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userDrawn="1"/>
          </p:nvSpPr>
          <p:spPr>
            <a:xfrm>
              <a:off x="0" y="1562100"/>
              <a:ext cx="3546499" cy="3924300"/>
            </a:xfrm>
            <a:custGeom>
              <a:avLst/>
              <a:gdLst>
                <a:gd name="connsiteX0" fmla="*/ 0 w 4922244"/>
                <a:gd name="connsiteY0" fmla="*/ 0 h 5048251"/>
                <a:gd name="connsiteX1" fmla="*/ 1947941 w 4922244"/>
                <a:gd name="connsiteY1" fmla="*/ 0 h 5048251"/>
                <a:gd name="connsiteX2" fmla="*/ 4922244 w 4922244"/>
                <a:gd name="connsiteY2" fmla="*/ 2974304 h 5048251"/>
                <a:gd name="connsiteX3" fmla="*/ 2848297 w 4922244"/>
                <a:gd name="connsiteY3" fmla="*/ 5048251 h 5048251"/>
                <a:gd name="connsiteX4" fmla="*/ 0 w 4922244"/>
                <a:gd name="connsiteY4" fmla="*/ 5048251 h 5048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2244" h="5048251">
                  <a:moveTo>
                    <a:pt x="0" y="0"/>
                  </a:moveTo>
                  <a:lnTo>
                    <a:pt x="1947941" y="0"/>
                  </a:lnTo>
                  <a:lnTo>
                    <a:pt x="4922244" y="2974304"/>
                  </a:lnTo>
                  <a:lnTo>
                    <a:pt x="2848297" y="5048251"/>
                  </a:lnTo>
                  <a:lnTo>
                    <a:pt x="0" y="5048251"/>
                  </a:lnTo>
                  <a:close/>
                </a:path>
              </a:pathLst>
            </a:custGeom>
            <a:solidFill>
              <a:srgbClr val="002F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userDrawn="1"/>
          </p:nvSpPr>
          <p:spPr>
            <a:xfrm>
              <a:off x="1790352" y="1562100"/>
              <a:ext cx="3124548" cy="3924300"/>
            </a:xfrm>
            <a:custGeom>
              <a:avLst/>
              <a:gdLst>
                <a:gd name="connsiteX0" fmla="*/ 0 w 4336612"/>
                <a:gd name="connsiteY0" fmla="*/ 0 h 5048251"/>
                <a:gd name="connsiteX1" fmla="*/ 1362309 w 4336612"/>
                <a:gd name="connsiteY1" fmla="*/ 0 h 5048251"/>
                <a:gd name="connsiteX2" fmla="*/ 4336612 w 4336612"/>
                <a:gd name="connsiteY2" fmla="*/ 2974304 h 5048251"/>
                <a:gd name="connsiteX3" fmla="*/ 2262665 w 4336612"/>
                <a:gd name="connsiteY3" fmla="*/ 5048251 h 5048251"/>
                <a:gd name="connsiteX4" fmla="*/ 900356 w 4336612"/>
                <a:gd name="connsiteY4" fmla="*/ 5048251 h 5048251"/>
                <a:gd name="connsiteX5" fmla="*/ 2974303 w 4336612"/>
                <a:gd name="connsiteY5" fmla="*/ 2974304 h 5048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6612" h="5048251">
                  <a:moveTo>
                    <a:pt x="0" y="0"/>
                  </a:moveTo>
                  <a:lnTo>
                    <a:pt x="1362309" y="0"/>
                  </a:lnTo>
                  <a:lnTo>
                    <a:pt x="4336612" y="2974304"/>
                  </a:lnTo>
                  <a:lnTo>
                    <a:pt x="2262665" y="5048251"/>
                  </a:lnTo>
                  <a:lnTo>
                    <a:pt x="900356" y="5048251"/>
                  </a:lnTo>
                  <a:lnTo>
                    <a:pt x="2974303" y="2974304"/>
                  </a:lnTo>
                  <a:close/>
                </a:path>
              </a:pathLst>
            </a:custGeom>
            <a:solidFill>
              <a:schemeClr val="tx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userDrawn="1"/>
          </p:nvSpPr>
          <p:spPr>
            <a:xfrm>
              <a:off x="831851" y="2847022"/>
              <a:ext cx="1535998" cy="1862048"/>
            </a:xfrm>
            <a:prstGeom prst="rect">
              <a:avLst/>
            </a:prstGeom>
            <a:noFill/>
          </p:spPr>
          <p:txBody>
            <a:bodyPr wrap="none" rtlCol="0">
              <a:spAutoFit/>
            </a:bodyPr>
            <a:lstStyle/>
            <a:p>
              <a:pPr algn="ctr"/>
              <a:r>
                <a:rPr lang="en-US" altLang="zh-CN" sz="11500" dirty="0">
                  <a:solidFill>
                    <a:schemeClr val="bg1"/>
                  </a:solidFill>
                  <a:latin typeface="Impact" panose="020B0806030902050204" pitchFamily="34" charset="0"/>
                </a:rPr>
                <a:t>01</a:t>
              </a:r>
              <a:endParaRPr lang="zh-CN" altLang="en-US" sz="11500" dirty="0">
                <a:solidFill>
                  <a:schemeClr val="bg1"/>
                </a:solidFill>
                <a:latin typeface="Impact" panose="020B0806030902050204" pitchFamily="34" charset="0"/>
              </a:endParaRPr>
            </a:p>
          </p:txBody>
        </p:sp>
        <p:sp>
          <p:nvSpPr>
            <p:cNvPr id="7" name="文本框 6"/>
            <p:cNvSpPr txBox="1"/>
            <p:nvPr userDrawn="1"/>
          </p:nvSpPr>
          <p:spPr>
            <a:xfrm>
              <a:off x="5579540" y="3362547"/>
              <a:ext cx="5753098" cy="830997"/>
            </a:xfrm>
            <a:prstGeom prst="rect">
              <a:avLst/>
            </a:prstGeom>
            <a:noFill/>
          </p:spPr>
          <p:txBody>
            <a:bodyPr wrap="square" rtlCol="0">
              <a:spAutoFit/>
              <a:scene3d>
                <a:camera prst="orthographicFront"/>
                <a:lightRig rig="threePt" dir="t"/>
              </a:scene3d>
              <a:sp3d contourW="12700"/>
            </a:bodyPr>
            <a:lstStyle/>
            <a:p>
              <a:r>
                <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rPr>
                <a:t>引言</a:t>
              </a:r>
              <a:endParaRPr lang="en-US" altLang="zh-CN" sz="4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092978017"/>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0" y="215973"/>
            <a:ext cx="12192000" cy="762000"/>
          </a:xfrm>
          <a:prstGeom prst="rect">
            <a:avLst/>
          </a:prstGeom>
          <a:solidFill>
            <a:srgbClr val="002F7C"/>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3D557A"/>
              </a:solidFill>
              <a:latin typeface="微软雅黑" panose="020B0503020204020204" pitchFamily="34" charset="-122"/>
              <a:ea typeface="微软雅黑" panose="020B0503020204020204" pitchFamily="34" charset="-122"/>
            </a:endParaRPr>
          </a:p>
        </p:txBody>
      </p:sp>
      <p:sp>
        <p:nvSpPr>
          <p:cNvPr id="39" name="矩形 38"/>
          <p:cNvSpPr/>
          <p:nvPr/>
        </p:nvSpPr>
        <p:spPr>
          <a:xfrm>
            <a:off x="824682" y="0"/>
            <a:ext cx="175443" cy="628650"/>
          </a:xfrm>
          <a:prstGeom prst="rect">
            <a:avLst/>
          </a:prstGeom>
          <a:solidFill>
            <a:srgbClr val="829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0" name="TextBox 13"/>
          <p:cNvSpPr txBox="1">
            <a:spLocks noChangeArrowheads="1"/>
          </p:cNvSpPr>
          <p:nvPr/>
        </p:nvSpPr>
        <p:spPr bwMode="auto">
          <a:xfrm>
            <a:off x="1173113" y="310449"/>
            <a:ext cx="26368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en-US" altLang="zh-CN" b="1" dirty="0">
                <a:solidFill>
                  <a:schemeClr val="bg1"/>
                </a:solidFill>
                <a:latin typeface="微软雅黑" panose="020B0503020204020204" pitchFamily="34" charset="-122"/>
                <a:ea typeface="微软雅黑" panose="020B0503020204020204" pitchFamily="34" charset="-122"/>
                <a:sym typeface="+mn-ea"/>
              </a:rPr>
              <a:t>Part 6 </a:t>
            </a:r>
            <a:r>
              <a:rPr lang="zh-CN" altLang="en-US" b="1" dirty="0">
                <a:solidFill>
                  <a:schemeClr val="bg1"/>
                </a:solidFill>
                <a:latin typeface="微软雅黑" panose="020B0503020204020204" pitchFamily="34" charset="-122"/>
                <a:ea typeface="微软雅黑" panose="020B0503020204020204" pitchFamily="34" charset="-122"/>
                <a:sym typeface="+mn-ea"/>
              </a:rPr>
              <a:t>改进建议方法一</a:t>
            </a:r>
            <a:endParaRPr lang="en-US" altLang="x-none"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41" name="Picture 6" descr="D:\MBA工作\LOGO\同济经管LOGO反白.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267423" y="381661"/>
            <a:ext cx="1386605" cy="462962"/>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微信图片_20220318113523"/>
          <p:cNvPicPr>
            <a:picLocks noChangeAspect="1"/>
          </p:cNvPicPr>
          <p:nvPr userDrawn="1"/>
        </p:nvPicPr>
        <p:blipFill>
          <a:blip r:embed="rId4"/>
          <a:stretch>
            <a:fillRect/>
          </a:stretch>
        </p:blipFill>
        <p:spPr>
          <a:xfrm>
            <a:off x="9291877" y="6115050"/>
            <a:ext cx="2244725" cy="361315"/>
          </a:xfrm>
          <a:prstGeom prst="rect">
            <a:avLst/>
          </a:prstGeom>
        </p:spPr>
      </p:pic>
      <p:sp>
        <p:nvSpPr>
          <p:cNvPr id="22" name="文本框 21">
            <a:extLst>
              <a:ext uri="{FF2B5EF4-FFF2-40B4-BE49-F238E27FC236}">
                <a16:creationId xmlns:a16="http://schemas.microsoft.com/office/drawing/2014/main" id="{65B0EC88-4B6E-4958-BC09-3EAA7B410665}"/>
              </a:ext>
            </a:extLst>
          </p:cNvPr>
          <p:cNvSpPr txBox="1"/>
          <p:nvPr/>
        </p:nvSpPr>
        <p:spPr>
          <a:xfrm>
            <a:off x="723898" y="1322900"/>
            <a:ext cx="4451839" cy="2031325"/>
          </a:xfrm>
          <a:prstGeom prst="rect">
            <a:avLst/>
          </a:prstGeom>
          <a:noFill/>
        </p:spPr>
        <p:txBody>
          <a:bodyPr wrap="square">
            <a:spAutoFit/>
          </a:bodyPr>
          <a:lstStyle/>
          <a:p>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方法一：</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使用完整的测试数据集，计算模型的基线性能指标（</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MAE</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MSE</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），然后对于每个特征，打乱该特征的数据（即随机置换该特征的取值），并保持其他特征值不变，接着使用置换后的数据集，进行模型的性能指标的计算，最后计算特征的重要性。</a:t>
            </a:r>
            <a:endParaRPr lang="zh-CN" altLang="en-US" dirty="0">
              <a:latin typeface="微软雅黑" panose="020B0503020204020204" pitchFamily="34" charset="-122"/>
              <a:ea typeface="微软雅黑" panose="020B0503020204020204" pitchFamily="34" charset="-122"/>
            </a:endParaRPr>
          </a:p>
        </p:txBody>
      </p:sp>
      <p:pic>
        <p:nvPicPr>
          <p:cNvPr id="23" name="图片 22">
            <a:extLst>
              <a:ext uri="{FF2B5EF4-FFF2-40B4-BE49-F238E27FC236}">
                <a16:creationId xmlns:a16="http://schemas.microsoft.com/office/drawing/2014/main" id="{B64206ED-379E-4D0B-90ED-FCC4E633E4CF}"/>
              </a:ext>
            </a:extLst>
          </p:cNvPr>
          <p:cNvPicPr/>
          <p:nvPr/>
        </p:nvPicPr>
        <p:blipFill>
          <a:blip r:embed="rId5"/>
          <a:stretch>
            <a:fillRect/>
          </a:stretch>
        </p:blipFill>
        <p:spPr>
          <a:xfrm>
            <a:off x="723898" y="3998902"/>
            <a:ext cx="4004658" cy="2116148"/>
          </a:xfrm>
          <a:prstGeom prst="rect">
            <a:avLst/>
          </a:prstGeom>
        </p:spPr>
      </p:pic>
      <p:sp>
        <p:nvSpPr>
          <p:cNvPr id="25" name="文本框 24">
            <a:extLst>
              <a:ext uri="{FF2B5EF4-FFF2-40B4-BE49-F238E27FC236}">
                <a16:creationId xmlns:a16="http://schemas.microsoft.com/office/drawing/2014/main" id="{DBD240F8-5CDB-4FEB-8251-8F66F48FD040}"/>
              </a:ext>
            </a:extLst>
          </p:cNvPr>
          <p:cNvSpPr txBox="1"/>
          <p:nvPr/>
        </p:nvSpPr>
        <p:spPr>
          <a:xfrm>
            <a:off x="7792915" y="1661718"/>
            <a:ext cx="1415562" cy="369332"/>
          </a:xfrm>
          <a:prstGeom prst="rect">
            <a:avLst/>
          </a:prstGeom>
          <a:noFill/>
        </p:spPr>
        <p:txBody>
          <a:bodyPr wrap="square">
            <a:spAutoFit/>
          </a:bodyPr>
          <a:lstStyle/>
          <a:p>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柱状图</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为：</a:t>
            </a:r>
            <a:endParaRPr lang="zh-CN" altLang="en-US" dirty="0">
              <a:latin typeface="微软雅黑" panose="020B0503020204020204" pitchFamily="34" charset="-122"/>
              <a:ea typeface="微软雅黑" panose="020B0503020204020204" pitchFamily="34" charset="-122"/>
            </a:endParaRPr>
          </a:p>
        </p:txBody>
      </p:sp>
      <p:pic>
        <p:nvPicPr>
          <p:cNvPr id="33" name="图片 32">
            <a:extLst>
              <a:ext uri="{FF2B5EF4-FFF2-40B4-BE49-F238E27FC236}">
                <a16:creationId xmlns:a16="http://schemas.microsoft.com/office/drawing/2014/main" id="{2D0C7D06-F18F-435F-A91E-3E25D98EF075}"/>
              </a:ext>
            </a:extLst>
          </p:cNvPr>
          <p:cNvPicPr/>
          <p:nvPr/>
        </p:nvPicPr>
        <p:blipFill>
          <a:blip r:embed="rId6"/>
          <a:stretch>
            <a:fillRect/>
          </a:stretch>
        </p:blipFill>
        <p:spPr>
          <a:xfrm>
            <a:off x="5590441" y="2337316"/>
            <a:ext cx="5820509" cy="3777734"/>
          </a:xfrm>
          <a:prstGeom prst="rect">
            <a:avLst/>
          </a:prstGeom>
        </p:spPr>
      </p:pic>
      <p:cxnSp>
        <p:nvCxnSpPr>
          <p:cNvPr id="9" name="直接连接符 8">
            <a:extLst>
              <a:ext uri="{FF2B5EF4-FFF2-40B4-BE49-F238E27FC236}">
                <a16:creationId xmlns:a16="http://schemas.microsoft.com/office/drawing/2014/main" id="{A4E712C8-39D2-428E-A911-97AC43D74243}"/>
              </a:ext>
            </a:extLst>
          </p:cNvPr>
          <p:cNvCxnSpPr/>
          <p:nvPr/>
        </p:nvCxnSpPr>
        <p:spPr>
          <a:xfrm>
            <a:off x="5275385" y="1143661"/>
            <a:ext cx="0" cy="549836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4056408"/>
      </p:ext>
    </p:extLst>
  </p:cSld>
  <p:clrMapOvr>
    <a:masterClrMapping/>
  </p:clrMapOvr>
  <mc:AlternateContent xmlns:mc="http://schemas.openxmlformats.org/markup-compatibility/2006" xmlns:p14="http://schemas.microsoft.com/office/powerpoint/2010/main">
    <mc:Choice Requires="p14">
      <p:transition spd="slow" p14:dur="1300" advClick="0" advTm="3000"/>
    </mc:Choice>
    <mc:Fallback xmlns="">
      <p:transition spd="slow" advClick="0" advTm="3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0" y="215973"/>
            <a:ext cx="12192000" cy="762000"/>
          </a:xfrm>
          <a:prstGeom prst="rect">
            <a:avLst/>
          </a:prstGeom>
          <a:solidFill>
            <a:srgbClr val="002F7C"/>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3D557A"/>
              </a:solidFill>
              <a:latin typeface="微软雅黑" panose="020B0503020204020204" pitchFamily="34" charset="-122"/>
              <a:ea typeface="微软雅黑" panose="020B0503020204020204" pitchFamily="34" charset="-122"/>
            </a:endParaRPr>
          </a:p>
        </p:txBody>
      </p:sp>
      <p:sp>
        <p:nvSpPr>
          <p:cNvPr id="39" name="矩形 38"/>
          <p:cNvSpPr/>
          <p:nvPr/>
        </p:nvSpPr>
        <p:spPr>
          <a:xfrm>
            <a:off x="824682" y="0"/>
            <a:ext cx="175443" cy="628650"/>
          </a:xfrm>
          <a:prstGeom prst="rect">
            <a:avLst/>
          </a:prstGeom>
          <a:solidFill>
            <a:srgbClr val="829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0" name="TextBox 13"/>
          <p:cNvSpPr txBox="1">
            <a:spLocks noChangeArrowheads="1"/>
          </p:cNvSpPr>
          <p:nvPr/>
        </p:nvSpPr>
        <p:spPr bwMode="auto">
          <a:xfrm>
            <a:off x="1173113" y="310449"/>
            <a:ext cx="26368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en-US" altLang="zh-CN" b="1" dirty="0">
                <a:solidFill>
                  <a:schemeClr val="bg1"/>
                </a:solidFill>
                <a:latin typeface="微软雅黑" panose="020B0503020204020204" pitchFamily="34" charset="-122"/>
                <a:ea typeface="微软雅黑" panose="020B0503020204020204" pitchFamily="34" charset="-122"/>
                <a:sym typeface="+mn-ea"/>
              </a:rPr>
              <a:t>Part 6 </a:t>
            </a:r>
            <a:r>
              <a:rPr lang="zh-CN" altLang="en-US" b="1" dirty="0">
                <a:solidFill>
                  <a:schemeClr val="bg1"/>
                </a:solidFill>
                <a:latin typeface="微软雅黑" panose="020B0503020204020204" pitchFamily="34" charset="-122"/>
                <a:ea typeface="微软雅黑" panose="020B0503020204020204" pitchFamily="34" charset="-122"/>
                <a:sym typeface="+mn-ea"/>
              </a:rPr>
              <a:t>改进建议方法一</a:t>
            </a:r>
            <a:endParaRPr lang="en-US" altLang="x-none"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41" name="Picture 6" descr="D:\MBA工作\LOGO\同济经管LOGO反白.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267423" y="381661"/>
            <a:ext cx="1386605" cy="462962"/>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微信图片_20220318113523"/>
          <p:cNvPicPr>
            <a:picLocks noChangeAspect="1"/>
          </p:cNvPicPr>
          <p:nvPr userDrawn="1"/>
        </p:nvPicPr>
        <p:blipFill>
          <a:blip r:embed="rId4"/>
          <a:stretch>
            <a:fillRect/>
          </a:stretch>
        </p:blipFill>
        <p:spPr>
          <a:xfrm>
            <a:off x="9291877" y="6115050"/>
            <a:ext cx="2244725" cy="361315"/>
          </a:xfrm>
          <a:prstGeom prst="rect">
            <a:avLst/>
          </a:prstGeom>
        </p:spPr>
      </p:pic>
      <p:sp>
        <p:nvSpPr>
          <p:cNvPr id="14" name="文本框 13">
            <a:extLst>
              <a:ext uri="{FF2B5EF4-FFF2-40B4-BE49-F238E27FC236}">
                <a16:creationId xmlns:a16="http://schemas.microsoft.com/office/drawing/2014/main" id="{43B07F1A-7D2B-4DAE-B1AB-0828C0600027}"/>
              </a:ext>
            </a:extLst>
          </p:cNvPr>
          <p:cNvSpPr txBox="1"/>
          <p:nvPr/>
        </p:nvSpPr>
        <p:spPr>
          <a:xfrm>
            <a:off x="3115408" y="1438714"/>
            <a:ext cx="6101862" cy="923330"/>
          </a:xfrm>
          <a:prstGeom prst="rect">
            <a:avLst/>
          </a:prstGeom>
          <a:noFill/>
        </p:spPr>
        <p:txBody>
          <a:bodyPr wrap="square">
            <a:spAutoFit/>
          </a:bodyPr>
          <a:lstStyle/>
          <a:p>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把这些特征按照重要性的高低进行了排序，然后依次将这些特征加入到模型中，从而得到模型预测水平与特征数量的关系，如图所</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示：</a:t>
            </a:r>
            <a:endParaRPr lang="zh-CN" altLang="en-US" dirty="0">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id="{62F6DC37-EC1A-41F7-A427-569D99727469}"/>
              </a:ext>
            </a:extLst>
          </p:cNvPr>
          <p:cNvPicPr/>
          <p:nvPr/>
        </p:nvPicPr>
        <p:blipFill>
          <a:blip r:embed="rId5"/>
          <a:stretch>
            <a:fillRect/>
          </a:stretch>
        </p:blipFill>
        <p:spPr>
          <a:xfrm>
            <a:off x="2831123" y="2822785"/>
            <a:ext cx="6775402" cy="3049634"/>
          </a:xfrm>
          <a:prstGeom prst="rect">
            <a:avLst/>
          </a:prstGeom>
        </p:spPr>
      </p:pic>
    </p:spTree>
    <p:extLst>
      <p:ext uri="{BB962C8B-B14F-4D97-AF65-F5344CB8AC3E}">
        <p14:creationId xmlns:p14="http://schemas.microsoft.com/office/powerpoint/2010/main" val="1636410767"/>
      </p:ext>
    </p:extLst>
  </p:cSld>
  <p:clrMapOvr>
    <a:masterClrMapping/>
  </p:clrMapOvr>
  <mc:AlternateContent xmlns:mc="http://schemas.openxmlformats.org/markup-compatibility/2006" xmlns:p14="http://schemas.microsoft.com/office/powerpoint/2010/main">
    <mc:Choice Requires="p14">
      <p:transition spd="slow" p14:dur="1300" advClick="0" advTm="3000"/>
    </mc:Choice>
    <mc:Fallback xmlns="">
      <p:transition spd="slow" advClick="0" advTm="3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0" y="215973"/>
            <a:ext cx="12192000" cy="762000"/>
          </a:xfrm>
          <a:prstGeom prst="rect">
            <a:avLst/>
          </a:prstGeom>
          <a:solidFill>
            <a:srgbClr val="002F7C"/>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3D557A"/>
              </a:solidFill>
              <a:latin typeface="微软雅黑" panose="020B0503020204020204" pitchFamily="34" charset="-122"/>
              <a:ea typeface="微软雅黑" panose="020B0503020204020204" pitchFamily="34" charset="-122"/>
            </a:endParaRPr>
          </a:p>
        </p:txBody>
      </p:sp>
      <p:sp>
        <p:nvSpPr>
          <p:cNvPr id="39" name="矩形 38"/>
          <p:cNvSpPr/>
          <p:nvPr/>
        </p:nvSpPr>
        <p:spPr>
          <a:xfrm>
            <a:off x="824682" y="0"/>
            <a:ext cx="175443" cy="628650"/>
          </a:xfrm>
          <a:prstGeom prst="rect">
            <a:avLst/>
          </a:prstGeom>
          <a:solidFill>
            <a:srgbClr val="829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0" name="TextBox 13"/>
          <p:cNvSpPr txBox="1">
            <a:spLocks noChangeArrowheads="1"/>
          </p:cNvSpPr>
          <p:nvPr/>
        </p:nvSpPr>
        <p:spPr bwMode="auto">
          <a:xfrm>
            <a:off x="1173113" y="310449"/>
            <a:ext cx="26368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en-US" altLang="zh-CN" b="1" dirty="0">
                <a:solidFill>
                  <a:schemeClr val="bg1"/>
                </a:solidFill>
                <a:latin typeface="微软雅黑" panose="020B0503020204020204" pitchFamily="34" charset="-122"/>
                <a:ea typeface="微软雅黑" panose="020B0503020204020204" pitchFamily="34" charset="-122"/>
                <a:sym typeface="+mn-ea"/>
              </a:rPr>
              <a:t>Part 6 </a:t>
            </a:r>
            <a:r>
              <a:rPr lang="zh-CN" altLang="en-US" b="1" dirty="0">
                <a:solidFill>
                  <a:schemeClr val="bg1"/>
                </a:solidFill>
                <a:latin typeface="微软雅黑" panose="020B0503020204020204" pitchFamily="34" charset="-122"/>
                <a:ea typeface="微软雅黑" panose="020B0503020204020204" pitchFamily="34" charset="-122"/>
                <a:sym typeface="+mn-ea"/>
              </a:rPr>
              <a:t>改进建议方法二</a:t>
            </a:r>
            <a:endParaRPr lang="en-US" altLang="x-none"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41" name="Picture 6" descr="D:\MBA工作\LOGO\同济经管LOGO反白.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267423" y="381661"/>
            <a:ext cx="1386605" cy="462962"/>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微信图片_20220318113523"/>
          <p:cNvPicPr>
            <a:picLocks noChangeAspect="1"/>
          </p:cNvPicPr>
          <p:nvPr userDrawn="1"/>
        </p:nvPicPr>
        <p:blipFill>
          <a:blip r:embed="rId4"/>
          <a:stretch>
            <a:fillRect/>
          </a:stretch>
        </p:blipFill>
        <p:spPr>
          <a:xfrm>
            <a:off x="9291877" y="6115050"/>
            <a:ext cx="2244725" cy="361315"/>
          </a:xfrm>
          <a:prstGeom prst="rect">
            <a:avLst/>
          </a:prstGeom>
        </p:spPr>
      </p:pic>
      <p:sp>
        <p:nvSpPr>
          <p:cNvPr id="9" name="文本框 8">
            <a:extLst>
              <a:ext uri="{FF2B5EF4-FFF2-40B4-BE49-F238E27FC236}">
                <a16:creationId xmlns:a16="http://schemas.microsoft.com/office/drawing/2014/main" id="{750BA588-DF6D-4EAC-87F9-5BDED12A720F}"/>
              </a:ext>
            </a:extLst>
          </p:cNvPr>
          <p:cNvSpPr txBox="1"/>
          <p:nvPr/>
        </p:nvSpPr>
        <p:spPr>
          <a:xfrm>
            <a:off x="936783" y="1343919"/>
            <a:ext cx="3109546" cy="1200329"/>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方法二：</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提取</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LSTM</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层的输入权重，并通过计算权重的绝对值总和来估计特征的重要性</a:t>
            </a:r>
            <a:endParaRPr lang="zh-CN" altLang="en-US" dirty="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7EF9FD8A-6198-41B9-8E50-97B4F762A371}"/>
              </a:ext>
            </a:extLst>
          </p:cNvPr>
          <p:cNvPicPr/>
          <p:nvPr/>
        </p:nvPicPr>
        <p:blipFill rotWithShape="1">
          <a:blip r:embed="rId5"/>
          <a:srcRect r="33176"/>
          <a:stretch/>
        </p:blipFill>
        <p:spPr>
          <a:xfrm>
            <a:off x="788742" y="2934773"/>
            <a:ext cx="3624629" cy="2734115"/>
          </a:xfrm>
          <a:prstGeom prst="rect">
            <a:avLst/>
          </a:prstGeom>
        </p:spPr>
      </p:pic>
      <p:cxnSp>
        <p:nvCxnSpPr>
          <p:cNvPr id="6" name="直接连接符 5">
            <a:extLst>
              <a:ext uri="{FF2B5EF4-FFF2-40B4-BE49-F238E27FC236}">
                <a16:creationId xmlns:a16="http://schemas.microsoft.com/office/drawing/2014/main" id="{ABE1744E-0AE2-4384-817D-84F77CFD373F}"/>
              </a:ext>
            </a:extLst>
          </p:cNvPr>
          <p:cNvCxnSpPr/>
          <p:nvPr/>
        </p:nvCxnSpPr>
        <p:spPr>
          <a:xfrm>
            <a:off x="5439508" y="1006885"/>
            <a:ext cx="0" cy="5540666"/>
          </a:xfrm>
          <a:prstGeom prst="line">
            <a:avLst/>
          </a:prstGeom>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1E75396D-AF7D-4EBF-A384-A98FEE8F0093}"/>
              </a:ext>
            </a:extLst>
          </p:cNvPr>
          <p:cNvSpPr txBox="1"/>
          <p:nvPr/>
        </p:nvSpPr>
        <p:spPr>
          <a:xfrm>
            <a:off x="6096000" y="1280719"/>
            <a:ext cx="6101862" cy="369332"/>
          </a:xfrm>
          <a:prstGeom prst="rect">
            <a:avLst/>
          </a:prstGeom>
          <a:noFill/>
        </p:spPr>
        <p:txBody>
          <a:bodyPr wrap="square">
            <a:spAutoFit/>
          </a:bodyPr>
          <a:lstStyle/>
          <a:p>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柱状图为：</a:t>
            </a:r>
            <a:endParaRPr lang="zh-CN" altLang="en-US" dirty="0">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id="{AB78DBF0-FDD9-4DC4-93A3-4D9C1D090E40}"/>
              </a:ext>
            </a:extLst>
          </p:cNvPr>
          <p:cNvPicPr/>
          <p:nvPr/>
        </p:nvPicPr>
        <p:blipFill>
          <a:blip r:embed="rId6"/>
          <a:stretch>
            <a:fillRect/>
          </a:stretch>
        </p:blipFill>
        <p:spPr>
          <a:xfrm>
            <a:off x="5967045" y="2125789"/>
            <a:ext cx="6101856" cy="3946764"/>
          </a:xfrm>
          <a:prstGeom prst="rect">
            <a:avLst/>
          </a:prstGeom>
        </p:spPr>
      </p:pic>
    </p:spTree>
    <p:extLst>
      <p:ext uri="{BB962C8B-B14F-4D97-AF65-F5344CB8AC3E}">
        <p14:creationId xmlns:p14="http://schemas.microsoft.com/office/powerpoint/2010/main" val="2127935076"/>
      </p:ext>
    </p:extLst>
  </p:cSld>
  <p:clrMapOvr>
    <a:masterClrMapping/>
  </p:clrMapOvr>
  <mc:AlternateContent xmlns:mc="http://schemas.openxmlformats.org/markup-compatibility/2006" xmlns:p14="http://schemas.microsoft.com/office/powerpoint/2010/main">
    <mc:Choice Requires="p14">
      <p:transition spd="slow" p14:dur="1300" advClick="0" advTm="3000"/>
    </mc:Choice>
    <mc:Fallback xmlns="">
      <p:transition spd="slow" advClick="0" advTm="3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0" y="215973"/>
            <a:ext cx="12192000" cy="762000"/>
          </a:xfrm>
          <a:prstGeom prst="rect">
            <a:avLst/>
          </a:prstGeom>
          <a:solidFill>
            <a:srgbClr val="002F7C"/>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3D557A"/>
              </a:solidFill>
              <a:latin typeface="微软雅黑" panose="020B0503020204020204" pitchFamily="34" charset="-122"/>
              <a:ea typeface="微软雅黑" panose="020B0503020204020204" pitchFamily="34" charset="-122"/>
            </a:endParaRPr>
          </a:p>
        </p:txBody>
      </p:sp>
      <p:sp>
        <p:nvSpPr>
          <p:cNvPr id="39" name="矩形 38"/>
          <p:cNvSpPr/>
          <p:nvPr/>
        </p:nvSpPr>
        <p:spPr>
          <a:xfrm>
            <a:off x="824682" y="0"/>
            <a:ext cx="175443" cy="628650"/>
          </a:xfrm>
          <a:prstGeom prst="rect">
            <a:avLst/>
          </a:prstGeom>
          <a:solidFill>
            <a:srgbClr val="829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0" name="TextBox 13"/>
          <p:cNvSpPr txBox="1">
            <a:spLocks noChangeArrowheads="1"/>
          </p:cNvSpPr>
          <p:nvPr/>
        </p:nvSpPr>
        <p:spPr bwMode="auto">
          <a:xfrm>
            <a:off x="1173113" y="310449"/>
            <a:ext cx="26368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en-US" altLang="zh-CN" b="1" dirty="0">
                <a:solidFill>
                  <a:schemeClr val="bg1"/>
                </a:solidFill>
                <a:latin typeface="微软雅黑" panose="020B0503020204020204" pitchFamily="34" charset="-122"/>
                <a:ea typeface="微软雅黑" panose="020B0503020204020204" pitchFamily="34" charset="-122"/>
                <a:sym typeface="+mn-ea"/>
              </a:rPr>
              <a:t>Part 6 </a:t>
            </a:r>
            <a:r>
              <a:rPr lang="zh-CN" altLang="en-US" b="1" dirty="0">
                <a:solidFill>
                  <a:schemeClr val="bg1"/>
                </a:solidFill>
                <a:latin typeface="微软雅黑" panose="020B0503020204020204" pitchFamily="34" charset="-122"/>
                <a:ea typeface="微软雅黑" panose="020B0503020204020204" pitchFamily="34" charset="-122"/>
                <a:sym typeface="+mn-ea"/>
              </a:rPr>
              <a:t>改进建议方法二</a:t>
            </a:r>
            <a:endParaRPr lang="en-US" altLang="x-none"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41" name="Picture 6" descr="D:\MBA工作\LOGO\同济经管LOGO反白.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267423" y="381661"/>
            <a:ext cx="1386605" cy="462962"/>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微信图片_20220318113523"/>
          <p:cNvPicPr>
            <a:picLocks noChangeAspect="1"/>
          </p:cNvPicPr>
          <p:nvPr userDrawn="1"/>
        </p:nvPicPr>
        <p:blipFill>
          <a:blip r:embed="rId4"/>
          <a:stretch>
            <a:fillRect/>
          </a:stretch>
        </p:blipFill>
        <p:spPr>
          <a:xfrm>
            <a:off x="9291877" y="6115050"/>
            <a:ext cx="2244725" cy="361315"/>
          </a:xfrm>
          <a:prstGeom prst="rect">
            <a:avLst/>
          </a:prstGeom>
        </p:spPr>
      </p:pic>
      <p:sp>
        <p:nvSpPr>
          <p:cNvPr id="13" name="文本框 12">
            <a:extLst>
              <a:ext uri="{FF2B5EF4-FFF2-40B4-BE49-F238E27FC236}">
                <a16:creationId xmlns:a16="http://schemas.microsoft.com/office/drawing/2014/main" id="{8E5A2A21-1EBA-44AE-B057-AC23AB4AEE27}"/>
              </a:ext>
            </a:extLst>
          </p:cNvPr>
          <p:cNvSpPr txBox="1"/>
          <p:nvPr/>
        </p:nvSpPr>
        <p:spPr>
          <a:xfrm>
            <a:off x="2321169" y="1130407"/>
            <a:ext cx="6673362" cy="923330"/>
          </a:xfrm>
          <a:prstGeom prst="rect">
            <a:avLst/>
          </a:prstGeom>
          <a:noFill/>
        </p:spPr>
        <p:txBody>
          <a:bodyPr wrap="square">
            <a:spAutoFit/>
          </a:bodyPr>
          <a:lstStyle/>
          <a:p>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为了更加具体地分析不同时刻下血糖水平的变化与特征数量的关系，我们在第二种方法中比较了不同特征数量在不同时间段下的整体预测水平，如下图所示</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0FD5E8FF-8EF0-4F1A-BDA0-F9507393364C}"/>
              </a:ext>
            </a:extLst>
          </p:cNvPr>
          <p:cNvPicPr/>
          <p:nvPr/>
        </p:nvPicPr>
        <p:blipFill>
          <a:blip r:embed="rId5"/>
          <a:stretch>
            <a:fillRect/>
          </a:stretch>
        </p:blipFill>
        <p:spPr>
          <a:xfrm>
            <a:off x="161925" y="2391189"/>
            <a:ext cx="5185996" cy="3336404"/>
          </a:xfrm>
          <a:prstGeom prst="rect">
            <a:avLst/>
          </a:prstGeom>
        </p:spPr>
      </p:pic>
      <p:pic>
        <p:nvPicPr>
          <p:cNvPr id="15" name="图片 14">
            <a:extLst>
              <a:ext uri="{FF2B5EF4-FFF2-40B4-BE49-F238E27FC236}">
                <a16:creationId xmlns:a16="http://schemas.microsoft.com/office/drawing/2014/main" id="{C1ED8E69-0F66-4C62-B701-18CAE1701F04}"/>
              </a:ext>
            </a:extLst>
          </p:cNvPr>
          <p:cNvPicPr/>
          <p:nvPr/>
        </p:nvPicPr>
        <p:blipFill>
          <a:blip r:embed="rId6"/>
          <a:stretch>
            <a:fillRect/>
          </a:stretch>
        </p:blipFill>
        <p:spPr>
          <a:xfrm>
            <a:off x="6163945" y="2391189"/>
            <a:ext cx="5661172" cy="3336404"/>
          </a:xfrm>
          <a:prstGeom prst="rect">
            <a:avLst/>
          </a:prstGeom>
        </p:spPr>
      </p:pic>
    </p:spTree>
    <p:extLst>
      <p:ext uri="{BB962C8B-B14F-4D97-AF65-F5344CB8AC3E}">
        <p14:creationId xmlns:p14="http://schemas.microsoft.com/office/powerpoint/2010/main" val="2914548811"/>
      </p:ext>
    </p:extLst>
  </p:cSld>
  <p:clrMapOvr>
    <a:masterClrMapping/>
  </p:clrMapOvr>
  <mc:AlternateContent xmlns:mc="http://schemas.openxmlformats.org/markup-compatibility/2006" xmlns:p14="http://schemas.microsoft.com/office/powerpoint/2010/main">
    <mc:Choice Requires="p14">
      <p:transition spd="slow" p14:dur="1300" advClick="0" advTm="3000"/>
    </mc:Choice>
    <mc:Fallback xmlns="">
      <p:transition spd="slow" advClick="0" advTm="3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0" y="215973"/>
            <a:ext cx="12192000" cy="762000"/>
          </a:xfrm>
          <a:prstGeom prst="rect">
            <a:avLst/>
          </a:prstGeom>
          <a:solidFill>
            <a:srgbClr val="002F7C"/>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3D557A"/>
              </a:solidFill>
              <a:latin typeface="微软雅黑" panose="020B0503020204020204" pitchFamily="34" charset="-122"/>
              <a:ea typeface="微软雅黑" panose="020B0503020204020204" pitchFamily="34" charset="-122"/>
            </a:endParaRPr>
          </a:p>
        </p:txBody>
      </p:sp>
      <p:sp>
        <p:nvSpPr>
          <p:cNvPr id="39" name="矩形 38"/>
          <p:cNvSpPr/>
          <p:nvPr/>
        </p:nvSpPr>
        <p:spPr>
          <a:xfrm>
            <a:off x="824682" y="0"/>
            <a:ext cx="175443" cy="628650"/>
          </a:xfrm>
          <a:prstGeom prst="rect">
            <a:avLst/>
          </a:prstGeom>
          <a:solidFill>
            <a:srgbClr val="829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0" name="TextBox 13"/>
          <p:cNvSpPr txBox="1">
            <a:spLocks noChangeArrowheads="1"/>
          </p:cNvSpPr>
          <p:nvPr/>
        </p:nvSpPr>
        <p:spPr bwMode="auto">
          <a:xfrm>
            <a:off x="1173113" y="310449"/>
            <a:ext cx="26368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en-US" altLang="zh-CN" b="1" dirty="0">
                <a:solidFill>
                  <a:schemeClr val="bg1"/>
                </a:solidFill>
                <a:latin typeface="微软雅黑" panose="020B0503020204020204" pitchFamily="34" charset="-122"/>
                <a:ea typeface="微软雅黑" panose="020B0503020204020204" pitchFamily="34" charset="-122"/>
                <a:sym typeface="+mn-ea"/>
              </a:rPr>
              <a:t>Part 6 </a:t>
            </a:r>
            <a:r>
              <a:rPr lang="zh-CN" altLang="en-US" b="1" dirty="0">
                <a:solidFill>
                  <a:schemeClr val="bg1"/>
                </a:solidFill>
                <a:latin typeface="微软雅黑" panose="020B0503020204020204" pitchFamily="34" charset="-122"/>
                <a:ea typeface="微软雅黑" panose="020B0503020204020204" pitchFamily="34" charset="-122"/>
                <a:sym typeface="+mn-ea"/>
              </a:rPr>
              <a:t>改进建议方法二</a:t>
            </a:r>
            <a:endParaRPr lang="en-US" altLang="x-none"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41" name="Picture 6" descr="D:\MBA工作\LOGO\同济经管LOGO反白.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267423" y="381661"/>
            <a:ext cx="1386605" cy="462962"/>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微信图片_20220318113523"/>
          <p:cNvPicPr>
            <a:picLocks noChangeAspect="1"/>
          </p:cNvPicPr>
          <p:nvPr userDrawn="1"/>
        </p:nvPicPr>
        <p:blipFill>
          <a:blip r:embed="rId4"/>
          <a:stretch>
            <a:fillRect/>
          </a:stretch>
        </p:blipFill>
        <p:spPr>
          <a:xfrm>
            <a:off x="9625984" y="6349512"/>
            <a:ext cx="2244725" cy="361315"/>
          </a:xfrm>
          <a:prstGeom prst="rect">
            <a:avLst/>
          </a:prstGeom>
        </p:spPr>
      </p:pic>
      <p:sp>
        <p:nvSpPr>
          <p:cNvPr id="11" name="文本框 10">
            <a:extLst>
              <a:ext uri="{FF2B5EF4-FFF2-40B4-BE49-F238E27FC236}">
                <a16:creationId xmlns:a16="http://schemas.microsoft.com/office/drawing/2014/main" id="{296A1026-6CC4-420B-8DE8-16B23B8B5009}"/>
              </a:ext>
            </a:extLst>
          </p:cNvPr>
          <p:cNvSpPr txBox="1"/>
          <p:nvPr/>
        </p:nvSpPr>
        <p:spPr>
          <a:xfrm>
            <a:off x="2740269" y="1050534"/>
            <a:ext cx="6101862" cy="646331"/>
          </a:xfrm>
          <a:prstGeom prst="rect">
            <a:avLst/>
          </a:prstGeom>
          <a:noFill/>
        </p:spPr>
        <p:txBody>
          <a:bodyPr wrap="square">
            <a:spAutoFit/>
          </a:bodyPr>
          <a:lstStyle/>
          <a:p>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为比较预测最好的</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MAE</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、实际水平、最差</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MAE</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之间的关系，我们按照时间段对这三个指标进行了可视化</a:t>
            </a:r>
            <a:endParaRPr lang="zh-CN" altLang="en-US" dirty="0">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0E433F09-F831-4A02-8828-8FA99ADC7573}"/>
              </a:ext>
            </a:extLst>
          </p:cNvPr>
          <p:cNvPicPr/>
          <p:nvPr/>
        </p:nvPicPr>
        <p:blipFill>
          <a:blip r:embed="rId5"/>
          <a:stretch>
            <a:fillRect/>
          </a:stretch>
        </p:blipFill>
        <p:spPr>
          <a:xfrm>
            <a:off x="1344714" y="1769426"/>
            <a:ext cx="9270532" cy="4614497"/>
          </a:xfrm>
          <a:prstGeom prst="rect">
            <a:avLst/>
          </a:prstGeom>
        </p:spPr>
      </p:pic>
    </p:spTree>
    <p:extLst>
      <p:ext uri="{BB962C8B-B14F-4D97-AF65-F5344CB8AC3E}">
        <p14:creationId xmlns:p14="http://schemas.microsoft.com/office/powerpoint/2010/main" val="1350153738"/>
      </p:ext>
    </p:extLst>
  </p:cSld>
  <p:clrMapOvr>
    <a:masterClrMapping/>
  </p:clrMapOvr>
  <mc:AlternateContent xmlns:mc="http://schemas.openxmlformats.org/markup-compatibility/2006" xmlns:p14="http://schemas.microsoft.com/office/powerpoint/2010/main">
    <mc:Choice Requires="p14">
      <p:transition spd="slow" p14:dur="1300" advClick="0" advTm="3000"/>
    </mc:Choice>
    <mc:Fallback xmlns="">
      <p:transition spd="slow" advClick="0" advTm="300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0" y="215973"/>
            <a:ext cx="12192000" cy="762000"/>
          </a:xfrm>
          <a:prstGeom prst="rect">
            <a:avLst/>
          </a:prstGeom>
          <a:solidFill>
            <a:srgbClr val="002F7C"/>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3D557A"/>
              </a:solidFill>
              <a:latin typeface="微软雅黑" panose="020B0503020204020204" pitchFamily="34" charset="-122"/>
              <a:ea typeface="微软雅黑" panose="020B0503020204020204" pitchFamily="34" charset="-122"/>
            </a:endParaRPr>
          </a:p>
        </p:txBody>
      </p:sp>
      <p:sp>
        <p:nvSpPr>
          <p:cNvPr id="39" name="矩形 38"/>
          <p:cNvSpPr/>
          <p:nvPr/>
        </p:nvSpPr>
        <p:spPr>
          <a:xfrm>
            <a:off x="824682" y="0"/>
            <a:ext cx="175443" cy="628650"/>
          </a:xfrm>
          <a:prstGeom prst="rect">
            <a:avLst/>
          </a:prstGeom>
          <a:solidFill>
            <a:srgbClr val="829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0" name="TextBox 13"/>
          <p:cNvSpPr txBox="1">
            <a:spLocks noChangeArrowheads="1"/>
          </p:cNvSpPr>
          <p:nvPr/>
        </p:nvSpPr>
        <p:spPr bwMode="auto">
          <a:xfrm>
            <a:off x="1173113" y="310449"/>
            <a:ext cx="26368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en-US" altLang="zh-CN" b="1" dirty="0">
                <a:solidFill>
                  <a:schemeClr val="bg1"/>
                </a:solidFill>
                <a:latin typeface="微软雅黑" panose="020B0503020204020204" pitchFamily="34" charset="-122"/>
                <a:ea typeface="微软雅黑" panose="020B0503020204020204" pitchFamily="34" charset="-122"/>
                <a:sym typeface="+mn-ea"/>
              </a:rPr>
              <a:t>Part 6 </a:t>
            </a:r>
            <a:r>
              <a:rPr lang="zh-CN" altLang="en-US" b="1" dirty="0">
                <a:solidFill>
                  <a:schemeClr val="bg1"/>
                </a:solidFill>
                <a:latin typeface="微软雅黑" panose="020B0503020204020204" pitchFamily="34" charset="-122"/>
                <a:ea typeface="微软雅黑" panose="020B0503020204020204" pitchFamily="34" charset="-122"/>
                <a:sym typeface="+mn-ea"/>
              </a:rPr>
              <a:t>改进建议方法二</a:t>
            </a:r>
            <a:endParaRPr lang="en-US" altLang="x-none"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41" name="Picture 6" descr="D:\MBA工作\LOGO\同济经管LOGO反白.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267423" y="381661"/>
            <a:ext cx="1386605" cy="462962"/>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微信图片_20220318113523"/>
          <p:cNvPicPr>
            <a:picLocks noChangeAspect="1"/>
          </p:cNvPicPr>
          <p:nvPr userDrawn="1"/>
        </p:nvPicPr>
        <p:blipFill>
          <a:blip r:embed="rId4"/>
          <a:stretch>
            <a:fillRect/>
          </a:stretch>
        </p:blipFill>
        <p:spPr>
          <a:xfrm>
            <a:off x="9291877" y="6115050"/>
            <a:ext cx="2244725" cy="361315"/>
          </a:xfrm>
          <a:prstGeom prst="rect">
            <a:avLst/>
          </a:prstGeom>
        </p:spPr>
      </p:pic>
      <p:sp>
        <p:nvSpPr>
          <p:cNvPr id="10" name="文本框 9">
            <a:extLst>
              <a:ext uri="{FF2B5EF4-FFF2-40B4-BE49-F238E27FC236}">
                <a16:creationId xmlns:a16="http://schemas.microsoft.com/office/drawing/2014/main" id="{DD8826D5-3633-461E-AEBE-9419088111F5}"/>
              </a:ext>
            </a:extLst>
          </p:cNvPr>
          <p:cNvSpPr txBox="1"/>
          <p:nvPr/>
        </p:nvSpPr>
        <p:spPr>
          <a:xfrm>
            <a:off x="2376853" y="1285375"/>
            <a:ext cx="6101862" cy="646331"/>
          </a:xfrm>
          <a:prstGeom prst="rect">
            <a:avLst/>
          </a:prstGeom>
          <a:noFill/>
        </p:spPr>
        <p:txBody>
          <a:bodyPr wrap="square">
            <a:spAutoFit/>
          </a:bodyPr>
          <a:lstStyle/>
          <a:p>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最后我们小组为也考察了最优和最差</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MAE</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在</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T1DM</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患者中的整体水平</a:t>
            </a:r>
            <a:endParaRPr lang="zh-CN" altLang="en-US" dirty="0">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A5E72D06-2DDF-49D7-9167-2423EA349B7F}"/>
              </a:ext>
            </a:extLst>
          </p:cNvPr>
          <p:cNvPicPr/>
          <p:nvPr/>
        </p:nvPicPr>
        <p:blipFill>
          <a:blip r:embed="rId5"/>
          <a:stretch>
            <a:fillRect/>
          </a:stretch>
        </p:blipFill>
        <p:spPr>
          <a:xfrm>
            <a:off x="2491556" y="2239108"/>
            <a:ext cx="6535078" cy="3875942"/>
          </a:xfrm>
          <a:prstGeom prst="rect">
            <a:avLst/>
          </a:prstGeom>
        </p:spPr>
      </p:pic>
    </p:spTree>
    <p:extLst>
      <p:ext uri="{BB962C8B-B14F-4D97-AF65-F5344CB8AC3E}">
        <p14:creationId xmlns:p14="http://schemas.microsoft.com/office/powerpoint/2010/main" val="3767694799"/>
      </p:ext>
    </p:extLst>
  </p:cSld>
  <p:clrMapOvr>
    <a:masterClrMapping/>
  </p:clrMapOvr>
  <mc:AlternateContent xmlns:mc="http://schemas.openxmlformats.org/markup-compatibility/2006" xmlns:p14="http://schemas.microsoft.com/office/powerpoint/2010/main">
    <mc:Choice Requires="p14">
      <p:transition spd="slow" p14:dur="1300" advClick="0" advTm="3000"/>
    </mc:Choice>
    <mc:Fallback xmlns="">
      <p:transition spd="slow" advClick="0" advTm="3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sz="quarter" idx="10"/>
          </p:nvPr>
        </p:nvPicPr>
        <p:blipFill rotWithShape="1">
          <a:blip r:embed="rId2" cstate="print">
            <a:extLst>
              <a:ext uri="{28A0092B-C50C-407E-A947-70E740481C1C}">
                <a14:useLocalDpi xmlns:a14="http://schemas.microsoft.com/office/drawing/2010/main" val="0"/>
              </a:ext>
            </a:extLst>
          </a:blip>
          <a:srcRect l="510" t="46639" r="242" b="18257"/>
          <a:stretch>
            <a:fillRect/>
          </a:stretch>
        </p:blipFill>
        <p:spPr>
          <a:xfrm>
            <a:off x="0" y="0"/>
            <a:ext cx="12188760" cy="3430125"/>
          </a:xfrm>
        </p:spPr>
      </p:pic>
      <p:sp>
        <p:nvSpPr>
          <p:cNvPr id="2" name="矩形 1"/>
          <p:cNvSpPr/>
          <p:nvPr/>
        </p:nvSpPr>
        <p:spPr>
          <a:xfrm>
            <a:off x="-3240" y="-4598"/>
            <a:ext cx="12192000" cy="3430125"/>
          </a:xfrm>
          <a:prstGeom prst="rect">
            <a:avLst/>
          </a:prstGeom>
          <a:solidFill>
            <a:srgbClr val="002F7C">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19"/>
          <p:cNvSpPr>
            <a:spLocks noGrp="1"/>
          </p:cNvSpPr>
          <p:nvPr>
            <p:ph type="body" sz="quarter" idx="11"/>
          </p:nvPr>
        </p:nvSpPr>
        <p:spPr>
          <a:xfrm>
            <a:off x="0" y="3518616"/>
            <a:ext cx="12192000" cy="340475"/>
          </a:xfrm>
          <a:gradFill>
            <a:gsLst>
              <a:gs pos="100000">
                <a:schemeClr val="tx2">
                  <a:lumMod val="20000"/>
                  <a:lumOff val="80000"/>
                </a:schemeClr>
              </a:gs>
              <a:gs pos="0">
                <a:srgbClr val="002F7C"/>
              </a:gs>
            </a:gsLst>
            <a:lin ang="10800000" scaled="0"/>
          </a:gradFill>
        </p:spPr>
        <p:txBody>
          <a:bodyPr/>
          <a:lstStyle/>
          <a:p>
            <a:endParaRPr lang="zh-CN" altLang="en-US" dirty="0"/>
          </a:p>
        </p:txBody>
      </p:sp>
      <p:grpSp>
        <p:nvGrpSpPr>
          <p:cNvPr id="3" name="组合 2"/>
          <p:cNvGrpSpPr/>
          <p:nvPr/>
        </p:nvGrpSpPr>
        <p:grpSpPr>
          <a:xfrm>
            <a:off x="9999785" y="1327357"/>
            <a:ext cx="1968263" cy="1388717"/>
            <a:chOff x="1862886" y="1765226"/>
            <a:chExt cx="1437156" cy="936845"/>
          </a:xfrm>
        </p:grpSpPr>
        <p:sp>
          <p:nvSpPr>
            <p:cNvPr id="14" name="矩形 13"/>
            <p:cNvSpPr/>
            <p:nvPr/>
          </p:nvSpPr>
          <p:spPr>
            <a:xfrm>
              <a:off x="2046201" y="2523193"/>
              <a:ext cx="1253841" cy="178878"/>
            </a:xfrm>
            <a:prstGeom prst="rect">
              <a:avLst/>
            </a:prstGeom>
            <a:noFill/>
          </p:spPr>
          <p:txBody>
            <a:bodyPr wrap="none" numCol="1" rtlCol="0">
              <a:prstTxWarp prst="textPlain">
                <a:avLst/>
              </a:prstTxWarp>
              <a:spAutoFit/>
            </a:bodyPr>
            <a:lstStyle/>
            <a:p>
              <a:pPr lvl="0" algn="r"/>
              <a:endParaRPr lang="en-US" altLang="zh-CN" sz="16600" noProof="0" dirty="0">
                <a:solidFill>
                  <a:schemeClr val="bg1"/>
                </a:solidFill>
                <a:latin typeface="+mn-lt"/>
              </a:endParaRPr>
            </a:p>
          </p:txBody>
        </p:sp>
        <p:sp>
          <p:nvSpPr>
            <p:cNvPr id="19" name="文本框 18"/>
            <p:cNvSpPr txBox="1"/>
            <p:nvPr/>
          </p:nvSpPr>
          <p:spPr>
            <a:xfrm>
              <a:off x="1862886" y="1765226"/>
              <a:ext cx="1427469" cy="640264"/>
            </a:xfrm>
            <a:prstGeom prst="rect">
              <a:avLst/>
            </a:prstGeom>
            <a:noFill/>
          </p:spPr>
          <p:txBody>
            <a:bodyPr wrap="none" rtlCol="0">
              <a:prstTxWarp prst="textPlain">
                <a:avLst/>
              </a:prstTxWarp>
              <a:spAutoFit/>
            </a:bodyPr>
            <a:lstStyle/>
            <a:p>
              <a:r>
                <a:rPr lang="en-US" altLang="zh-CN" sz="9600" dirty="0">
                  <a:solidFill>
                    <a:schemeClr val="bg1"/>
                  </a:solidFill>
                  <a:latin typeface="Impact" panose="020B0806030902050204" pitchFamily="34" charset="0"/>
                </a:rPr>
                <a:t>2024</a:t>
              </a:r>
              <a:endParaRPr lang="zh-CN" altLang="en-US" sz="9600" dirty="0">
                <a:solidFill>
                  <a:schemeClr val="bg1"/>
                </a:solidFill>
                <a:latin typeface="Impact" panose="020B0806030902050204" pitchFamily="34" charset="0"/>
              </a:endParaRPr>
            </a:p>
          </p:txBody>
        </p:sp>
      </p:gr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42308" y="5873713"/>
            <a:ext cx="1700901" cy="626811"/>
          </a:xfrm>
          <a:prstGeom prst="rect">
            <a:avLst/>
          </a:prstGeom>
          <a:noFill/>
        </p:spPr>
      </p:pic>
      <p:sp>
        <p:nvSpPr>
          <p:cNvPr id="4" name="矩形 3"/>
          <p:cNvSpPr/>
          <p:nvPr/>
        </p:nvSpPr>
        <p:spPr>
          <a:xfrm>
            <a:off x="3399453" y="2565268"/>
            <a:ext cx="8792547" cy="830997"/>
          </a:xfrm>
          <a:prstGeom prst="rect">
            <a:avLst/>
          </a:prstGeom>
        </p:spPr>
        <p:txBody>
          <a:bodyPr wrap="square">
            <a:spAutoFit/>
          </a:bodyPr>
          <a:lstStyle/>
          <a:p>
            <a:pPr algn="r"/>
            <a:r>
              <a:rPr lang="en-US" altLang="zh-CN" sz="4800" b="1" dirty="0">
                <a:solidFill>
                  <a:schemeClr val="bg1"/>
                </a:solidFill>
              </a:rPr>
              <a:t>TONG JISEM</a:t>
            </a:r>
            <a:endParaRPr lang="zh-CN" altLang="en-US" sz="4800" b="1" dirty="0">
              <a:solidFill>
                <a:schemeClr val="bg1"/>
              </a:solidFill>
            </a:endParaRPr>
          </a:p>
        </p:txBody>
      </p:sp>
      <p:sp>
        <p:nvSpPr>
          <p:cNvPr id="10" name="矩形 9">
            <a:extLst>
              <a:ext uri="{FF2B5EF4-FFF2-40B4-BE49-F238E27FC236}">
                <a16:creationId xmlns:a16="http://schemas.microsoft.com/office/drawing/2014/main" id="{586F5E11-BBB1-4969-B09E-99CDE9F9F2E4}"/>
              </a:ext>
            </a:extLst>
          </p:cNvPr>
          <p:cNvSpPr/>
          <p:nvPr/>
        </p:nvSpPr>
        <p:spPr>
          <a:xfrm>
            <a:off x="4677198" y="4693005"/>
            <a:ext cx="2831123" cy="830997"/>
          </a:xfrm>
          <a:prstGeom prst="rect">
            <a:avLst/>
          </a:prstGeom>
        </p:spPr>
        <p:txBody>
          <a:bodyPr wrap="square">
            <a:spAutoFit/>
          </a:bodyPr>
          <a:lstStyle/>
          <a:p>
            <a:pPr algn="r"/>
            <a:r>
              <a:rPr lang="zh-CN" altLang="en-US" sz="4800" b="1" dirty="0">
                <a:solidFill>
                  <a:srgbClr val="0070C0"/>
                </a:solidFill>
                <a:latin typeface="微软雅黑" panose="020B0503020204020204" pitchFamily="34" charset="-122"/>
                <a:ea typeface="微软雅黑" panose="020B0503020204020204" pitchFamily="34" charset="-122"/>
              </a:rPr>
              <a:t>感谢聆听</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0" y="210344"/>
            <a:ext cx="12192000" cy="762000"/>
          </a:xfrm>
          <a:prstGeom prst="rect">
            <a:avLst/>
          </a:prstGeom>
          <a:solidFill>
            <a:srgbClr val="002F7C"/>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3D557A"/>
              </a:solidFill>
            </a:endParaRPr>
          </a:p>
        </p:txBody>
      </p:sp>
      <p:sp>
        <p:nvSpPr>
          <p:cNvPr id="13" name="矩形 12"/>
          <p:cNvSpPr/>
          <p:nvPr/>
        </p:nvSpPr>
        <p:spPr>
          <a:xfrm>
            <a:off x="824682" y="0"/>
            <a:ext cx="175443" cy="628650"/>
          </a:xfrm>
          <a:prstGeom prst="rect">
            <a:avLst/>
          </a:prstGeom>
          <a:solidFill>
            <a:srgbClr val="829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13"/>
          <p:cNvSpPr txBox="1">
            <a:spLocks noChangeArrowheads="1"/>
          </p:cNvSpPr>
          <p:nvPr/>
        </p:nvSpPr>
        <p:spPr bwMode="auto">
          <a:xfrm>
            <a:off x="1177106" y="448948"/>
            <a:ext cx="26368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en-US" altLang="zh-CN" b="1" dirty="0">
                <a:solidFill>
                  <a:schemeClr val="bg1"/>
                </a:solidFill>
                <a:latin typeface="微软雅黑" panose="020B0503020204020204" pitchFamily="34" charset="-122"/>
                <a:ea typeface="微软雅黑" panose="020B0503020204020204" pitchFamily="34" charset="-122"/>
                <a:sym typeface="+mn-ea"/>
              </a:rPr>
              <a:t>Part 1 </a:t>
            </a:r>
            <a:r>
              <a:rPr lang="zh-CN" altLang="en-US" b="1" dirty="0">
                <a:solidFill>
                  <a:schemeClr val="bg1"/>
                </a:solidFill>
                <a:latin typeface="微软雅黑" panose="020B0503020204020204" pitchFamily="34" charset="-122"/>
                <a:ea typeface="微软雅黑" panose="020B0503020204020204" pitchFamily="34" charset="-122"/>
                <a:sym typeface="+mn-ea"/>
              </a:rPr>
              <a:t>引言</a:t>
            </a:r>
            <a:endParaRPr lang="en-US" altLang="x-none"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2" name="Picture 6" descr="D:\MBA工作\LOGO\同济经管LOGO反白.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264873" y="355967"/>
            <a:ext cx="1386605" cy="462962"/>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descr="微信图片_20220318113523"/>
          <p:cNvPicPr>
            <a:picLocks noChangeAspect="1"/>
          </p:cNvPicPr>
          <p:nvPr userDrawn="1"/>
        </p:nvPicPr>
        <p:blipFill>
          <a:blip r:embed="rId4"/>
          <a:stretch>
            <a:fillRect/>
          </a:stretch>
        </p:blipFill>
        <p:spPr>
          <a:xfrm>
            <a:off x="9291877" y="6115050"/>
            <a:ext cx="2244725" cy="361315"/>
          </a:xfrm>
          <a:prstGeom prst="rect">
            <a:avLst/>
          </a:prstGeom>
        </p:spPr>
      </p:pic>
      <p:pic>
        <p:nvPicPr>
          <p:cNvPr id="18" name="图片 17">
            <a:extLst>
              <a:ext uri="{FF2B5EF4-FFF2-40B4-BE49-F238E27FC236}">
                <a16:creationId xmlns:a16="http://schemas.microsoft.com/office/drawing/2014/main" id="{EE1ECD13-F1A3-408F-A76B-38D0D0D2AA12}"/>
              </a:ext>
            </a:extLst>
          </p:cNvPr>
          <p:cNvPicPr>
            <a:picLocks noChangeAspect="1"/>
          </p:cNvPicPr>
          <p:nvPr/>
        </p:nvPicPr>
        <p:blipFill>
          <a:blip r:embed="rId5"/>
          <a:stretch>
            <a:fillRect/>
          </a:stretch>
        </p:blipFill>
        <p:spPr>
          <a:xfrm>
            <a:off x="6803769" y="1334290"/>
            <a:ext cx="3298966" cy="2193041"/>
          </a:xfrm>
          <a:prstGeom prst="rect">
            <a:avLst/>
          </a:prstGeom>
        </p:spPr>
      </p:pic>
      <p:sp>
        <p:nvSpPr>
          <p:cNvPr id="24" name="TextBox 13">
            <a:extLst>
              <a:ext uri="{FF2B5EF4-FFF2-40B4-BE49-F238E27FC236}">
                <a16:creationId xmlns:a16="http://schemas.microsoft.com/office/drawing/2014/main" id="{E7382650-F89C-48E0-A067-DB905E204B59}"/>
              </a:ext>
            </a:extLst>
          </p:cNvPr>
          <p:cNvSpPr txBox="1">
            <a:spLocks noChangeArrowheads="1"/>
          </p:cNvSpPr>
          <p:nvPr/>
        </p:nvSpPr>
        <p:spPr bwMode="auto">
          <a:xfrm>
            <a:off x="1421770" y="2259343"/>
            <a:ext cx="3470764" cy="2737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fontAlgn="auto" hangingPunct="1">
              <a:lnSpc>
                <a:spcPct val="150000"/>
              </a:lnSpc>
              <a:spcBef>
                <a:spcPts val="0"/>
              </a:spcBef>
            </a:pPr>
            <a:r>
              <a:rPr lang="zh-CN" altLang="en-US" sz="1200" dirty="0">
                <a:latin typeface="微软雅黑" panose="020B0503020204020204" pitchFamily="34" charset="-122"/>
                <a:ea typeface="微软雅黑" panose="020B0503020204020204" pitchFamily="34" charset="-122"/>
                <a:sym typeface="+mn-ea"/>
              </a:rPr>
              <a:t>       糖尿病是一种影响全球数亿人群体健康的慢性疾病。血糖水平的动态监测和精确预测对于糖尿病患者的日常健康管理至关重要，能有效预防急性并发症和长期并发症。</a:t>
            </a:r>
            <a:endParaRPr lang="en-US" altLang="zh-CN" sz="1200" dirty="0">
              <a:latin typeface="微软雅黑" panose="020B0503020204020204" pitchFamily="34" charset="-122"/>
              <a:ea typeface="微软雅黑" panose="020B0503020204020204" pitchFamily="34" charset="-122"/>
              <a:sym typeface="+mn-ea"/>
            </a:endParaRPr>
          </a:p>
          <a:p>
            <a:pPr eaLnBrk="1" fontAlgn="auto" hangingPunct="1">
              <a:lnSpc>
                <a:spcPct val="150000"/>
              </a:lnSpc>
              <a:spcBef>
                <a:spcPts val="0"/>
              </a:spcBef>
            </a:pPr>
            <a:endParaRPr lang="en-US" altLang="zh-CN" sz="1200" dirty="0">
              <a:latin typeface="微软雅黑" panose="020B0503020204020204" pitchFamily="34" charset="-122"/>
              <a:ea typeface="微软雅黑" panose="020B0503020204020204" pitchFamily="34" charset="-122"/>
              <a:sym typeface="+mn-ea"/>
            </a:endParaRPr>
          </a:p>
          <a:p>
            <a:pPr eaLnBrk="1" fontAlgn="auto" hangingPunct="1">
              <a:lnSpc>
                <a:spcPct val="150000"/>
              </a:lnSpc>
              <a:spcBef>
                <a:spcPts val="0"/>
              </a:spcBef>
            </a:pPr>
            <a:r>
              <a:rPr lang="zh-CN" altLang="en-US" sz="1200" dirty="0">
                <a:latin typeface="微软雅黑" panose="020B0503020204020204" pitchFamily="34" charset="-122"/>
                <a:ea typeface="微软雅黑" panose="020B0503020204020204" pitchFamily="34" charset="-122"/>
                <a:sym typeface="+mn-ea"/>
              </a:rPr>
              <a:t>       本研究尝试使用三种不同的模型</a:t>
            </a:r>
            <a:r>
              <a:rPr lang="en-US" altLang="zh-CN" sz="1200" dirty="0">
                <a:latin typeface="微软雅黑" panose="020B0503020204020204" pitchFamily="34" charset="-122"/>
                <a:ea typeface="微软雅黑" panose="020B0503020204020204" pitchFamily="34" charset="-122"/>
                <a:sym typeface="+mn-ea"/>
              </a:rPr>
              <a:t>——</a:t>
            </a:r>
            <a:r>
              <a:rPr lang="zh-CN" altLang="en-US" sz="1200" dirty="0">
                <a:latin typeface="微软雅黑" panose="020B0503020204020204" pitchFamily="34" charset="-122"/>
                <a:ea typeface="微软雅黑" panose="020B0503020204020204" pitchFamily="34" charset="-122"/>
                <a:sym typeface="+mn-ea"/>
              </a:rPr>
              <a:t>支持向量机</a:t>
            </a:r>
            <a:r>
              <a:rPr lang="en-US" altLang="zh-CN" sz="1200" dirty="0">
                <a:latin typeface="微软雅黑" panose="020B0503020204020204" pitchFamily="34" charset="-122"/>
                <a:ea typeface="微软雅黑" panose="020B0503020204020204" pitchFamily="34" charset="-122"/>
                <a:sym typeface="+mn-ea"/>
              </a:rPr>
              <a:t>(SVM)</a:t>
            </a:r>
            <a:r>
              <a:rPr lang="zh-CN" altLang="en-US" sz="1200" dirty="0">
                <a:latin typeface="微软雅黑" panose="020B0503020204020204" pitchFamily="34" charset="-122"/>
                <a:ea typeface="微软雅黑" panose="020B0503020204020204" pitchFamily="34" charset="-122"/>
                <a:sym typeface="+mn-ea"/>
              </a:rPr>
              <a:t>，神经网络</a:t>
            </a:r>
            <a:r>
              <a:rPr lang="en-US" altLang="zh-CN" sz="1200" dirty="0">
                <a:latin typeface="微软雅黑" panose="020B0503020204020204" pitchFamily="34" charset="-122"/>
                <a:ea typeface="微软雅黑" panose="020B0503020204020204" pitchFamily="34" charset="-122"/>
                <a:sym typeface="+mn-ea"/>
              </a:rPr>
              <a:t>(</a:t>
            </a:r>
            <a:r>
              <a:rPr lang="zh-CN" altLang="en-US" sz="1200" dirty="0">
                <a:latin typeface="微软雅黑" panose="020B0503020204020204" pitchFamily="34" charset="-122"/>
                <a:ea typeface="微软雅黑" panose="020B0503020204020204" pitchFamily="34" charset="-122"/>
                <a:sym typeface="+mn-ea"/>
              </a:rPr>
              <a:t>包括长短期记忆循环神经网络</a:t>
            </a:r>
            <a:r>
              <a:rPr lang="en-US" altLang="zh-CN" sz="1200" dirty="0">
                <a:latin typeface="微软雅黑" panose="020B0503020204020204" pitchFamily="34" charset="-122"/>
                <a:ea typeface="微软雅黑" panose="020B0503020204020204" pitchFamily="34" charset="-122"/>
                <a:sym typeface="+mn-ea"/>
              </a:rPr>
              <a:t>LSTM</a:t>
            </a:r>
            <a:r>
              <a:rPr lang="zh-CN" altLang="en-US" sz="1200" dirty="0">
                <a:latin typeface="微软雅黑" panose="020B0503020204020204" pitchFamily="34" charset="-122"/>
                <a:ea typeface="微软雅黑" panose="020B0503020204020204" pitchFamily="34" charset="-122"/>
                <a:sym typeface="+mn-ea"/>
              </a:rPr>
              <a:t>和时间序列</a:t>
            </a:r>
            <a:r>
              <a:rPr lang="en-US" altLang="zh-CN" sz="1200" dirty="0">
                <a:latin typeface="微软雅黑" panose="020B0503020204020204" pitchFamily="34" charset="-122"/>
                <a:ea typeface="微软雅黑" panose="020B0503020204020204" pitchFamily="34" charset="-122"/>
                <a:sym typeface="+mn-ea"/>
              </a:rPr>
              <a:t>Transformer</a:t>
            </a:r>
            <a:r>
              <a:rPr lang="zh-CN" altLang="en-US" sz="1200" dirty="0">
                <a:latin typeface="微软雅黑" panose="020B0503020204020204" pitchFamily="34" charset="-122"/>
                <a:ea typeface="微软雅黑" panose="020B0503020204020204" pitchFamily="34" charset="-122"/>
                <a:sym typeface="+mn-ea"/>
              </a:rPr>
              <a:t>模型</a:t>
            </a:r>
            <a:r>
              <a:rPr lang="en-US" altLang="zh-CN" sz="1200" dirty="0">
                <a:latin typeface="微软雅黑" panose="020B0503020204020204" pitchFamily="34" charset="-122"/>
                <a:ea typeface="微软雅黑" panose="020B0503020204020204" pitchFamily="34" charset="-122"/>
                <a:sym typeface="+mn-ea"/>
              </a:rPr>
              <a:t>)</a:t>
            </a:r>
            <a:r>
              <a:rPr lang="zh-CN" altLang="en-US" sz="1200" dirty="0">
                <a:latin typeface="微软雅黑" panose="020B0503020204020204" pitchFamily="34" charset="-122"/>
                <a:ea typeface="微软雅黑" panose="020B0503020204020204" pitchFamily="34" charset="-122"/>
                <a:sym typeface="+mn-ea"/>
              </a:rPr>
              <a:t>，通过融合患者的静态特征和动态特征，区分处理数值特征和分类特征，对糖尿病患者的血糖水平进行预测。</a:t>
            </a:r>
          </a:p>
        </p:txBody>
      </p:sp>
      <p:cxnSp>
        <p:nvCxnSpPr>
          <p:cNvPr id="27" name="直接连接符 26">
            <a:extLst>
              <a:ext uri="{FF2B5EF4-FFF2-40B4-BE49-F238E27FC236}">
                <a16:creationId xmlns:a16="http://schemas.microsoft.com/office/drawing/2014/main" id="{A3FF411C-0692-4112-A25D-AD0A5FFF8C22}"/>
              </a:ext>
            </a:extLst>
          </p:cNvPr>
          <p:cNvCxnSpPr/>
          <p:nvPr/>
        </p:nvCxnSpPr>
        <p:spPr>
          <a:xfrm>
            <a:off x="5969924" y="1275705"/>
            <a:ext cx="0" cy="5047199"/>
          </a:xfrm>
          <a:prstGeom prst="line">
            <a:avLst/>
          </a:prstGeom>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1C9F2112-9204-F629-0867-400E6DF4FF06}"/>
              </a:ext>
            </a:extLst>
          </p:cNvPr>
          <p:cNvPicPr>
            <a:picLocks noChangeAspect="1"/>
          </p:cNvPicPr>
          <p:nvPr/>
        </p:nvPicPr>
        <p:blipFill>
          <a:blip r:embed="rId6"/>
          <a:stretch>
            <a:fillRect/>
          </a:stretch>
        </p:blipFill>
        <p:spPr>
          <a:xfrm>
            <a:off x="6747649" y="3744865"/>
            <a:ext cx="3967163" cy="2152650"/>
          </a:xfrm>
          <a:prstGeom prst="rect">
            <a:avLst/>
          </a:prstGeom>
        </p:spPr>
      </p:pic>
    </p:spTree>
    <p:extLst>
      <p:ext uri="{BB962C8B-B14F-4D97-AF65-F5344CB8AC3E}">
        <p14:creationId xmlns:p14="http://schemas.microsoft.com/office/powerpoint/2010/main" val="958879041"/>
      </p:ext>
    </p:extLst>
  </p:cSld>
  <p:clrMapOvr>
    <a:masterClrMapping/>
  </p:clrMapOvr>
  <mc:AlternateContent xmlns:mc="http://schemas.openxmlformats.org/markup-compatibility/2006" xmlns:p14="http://schemas.microsoft.com/office/powerpoint/2010/main">
    <mc:Choice Requires="p14">
      <p:transition spd="slow" p14:dur="1300" advClick="0" advTm="3000"/>
    </mc:Choice>
    <mc:Fallback xmlns="">
      <p:transition spd="slow" advClick="0" advTm="3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648810"/>
            <a:ext cx="12192000" cy="3924300"/>
            <a:chOff x="0" y="1562100"/>
            <a:chExt cx="12192000" cy="3924300"/>
          </a:xfrm>
        </p:grpSpPr>
        <p:sp>
          <p:nvSpPr>
            <p:cNvPr id="3" name="矩形 2"/>
            <p:cNvSpPr/>
            <p:nvPr userDrawn="1"/>
          </p:nvSpPr>
          <p:spPr>
            <a:xfrm>
              <a:off x="0" y="1562100"/>
              <a:ext cx="12192000" cy="39243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userDrawn="1"/>
          </p:nvSpPr>
          <p:spPr>
            <a:xfrm>
              <a:off x="0" y="1562100"/>
              <a:ext cx="3546499" cy="3924300"/>
            </a:xfrm>
            <a:custGeom>
              <a:avLst/>
              <a:gdLst>
                <a:gd name="connsiteX0" fmla="*/ 0 w 4922244"/>
                <a:gd name="connsiteY0" fmla="*/ 0 h 5048251"/>
                <a:gd name="connsiteX1" fmla="*/ 1947941 w 4922244"/>
                <a:gd name="connsiteY1" fmla="*/ 0 h 5048251"/>
                <a:gd name="connsiteX2" fmla="*/ 4922244 w 4922244"/>
                <a:gd name="connsiteY2" fmla="*/ 2974304 h 5048251"/>
                <a:gd name="connsiteX3" fmla="*/ 2848297 w 4922244"/>
                <a:gd name="connsiteY3" fmla="*/ 5048251 h 5048251"/>
                <a:gd name="connsiteX4" fmla="*/ 0 w 4922244"/>
                <a:gd name="connsiteY4" fmla="*/ 5048251 h 5048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2244" h="5048251">
                  <a:moveTo>
                    <a:pt x="0" y="0"/>
                  </a:moveTo>
                  <a:lnTo>
                    <a:pt x="1947941" y="0"/>
                  </a:lnTo>
                  <a:lnTo>
                    <a:pt x="4922244" y="2974304"/>
                  </a:lnTo>
                  <a:lnTo>
                    <a:pt x="2848297" y="5048251"/>
                  </a:lnTo>
                  <a:lnTo>
                    <a:pt x="0" y="5048251"/>
                  </a:lnTo>
                  <a:close/>
                </a:path>
              </a:pathLst>
            </a:custGeom>
            <a:solidFill>
              <a:srgbClr val="002F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userDrawn="1"/>
          </p:nvSpPr>
          <p:spPr>
            <a:xfrm>
              <a:off x="1790352" y="1562100"/>
              <a:ext cx="3124548" cy="3924300"/>
            </a:xfrm>
            <a:custGeom>
              <a:avLst/>
              <a:gdLst>
                <a:gd name="connsiteX0" fmla="*/ 0 w 4336612"/>
                <a:gd name="connsiteY0" fmla="*/ 0 h 5048251"/>
                <a:gd name="connsiteX1" fmla="*/ 1362309 w 4336612"/>
                <a:gd name="connsiteY1" fmla="*/ 0 h 5048251"/>
                <a:gd name="connsiteX2" fmla="*/ 4336612 w 4336612"/>
                <a:gd name="connsiteY2" fmla="*/ 2974304 h 5048251"/>
                <a:gd name="connsiteX3" fmla="*/ 2262665 w 4336612"/>
                <a:gd name="connsiteY3" fmla="*/ 5048251 h 5048251"/>
                <a:gd name="connsiteX4" fmla="*/ 900356 w 4336612"/>
                <a:gd name="connsiteY4" fmla="*/ 5048251 h 5048251"/>
                <a:gd name="connsiteX5" fmla="*/ 2974303 w 4336612"/>
                <a:gd name="connsiteY5" fmla="*/ 2974304 h 5048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6612" h="5048251">
                  <a:moveTo>
                    <a:pt x="0" y="0"/>
                  </a:moveTo>
                  <a:lnTo>
                    <a:pt x="1362309" y="0"/>
                  </a:lnTo>
                  <a:lnTo>
                    <a:pt x="4336612" y="2974304"/>
                  </a:lnTo>
                  <a:lnTo>
                    <a:pt x="2262665" y="5048251"/>
                  </a:lnTo>
                  <a:lnTo>
                    <a:pt x="900356" y="5048251"/>
                  </a:lnTo>
                  <a:lnTo>
                    <a:pt x="2974303" y="2974304"/>
                  </a:lnTo>
                  <a:close/>
                </a:path>
              </a:pathLst>
            </a:custGeom>
            <a:solidFill>
              <a:schemeClr val="tx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userDrawn="1"/>
          </p:nvSpPr>
          <p:spPr>
            <a:xfrm>
              <a:off x="742083" y="2847022"/>
              <a:ext cx="1715534" cy="1862048"/>
            </a:xfrm>
            <a:prstGeom prst="rect">
              <a:avLst/>
            </a:prstGeom>
            <a:noFill/>
          </p:spPr>
          <p:txBody>
            <a:bodyPr wrap="none" rtlCol="0">
              <a:spAutoFit/>
            </a:bodyPr>
            <a:lstStyle/>
            <a:p>
              <a:pPr algn="ctr"/>
              <a:r>
                <a:rPr lang="en-US" altLang="zh-CN" sz="11500" dirty="0">
                  <a:solidFill>
                    <a:schemeClr val="bg1"/>
                  </a:solidFill>
                  <a:latin typeface="Impact" panose="020B0806030902050204" pitchFamily="34" charset="0"/>
                </a:rPr>
                <a:t>02</a:t>
              </a:r>
              <a:endParaRPr lang="zh-CN" altLang="en-US" sz="11500" dirty="0">
                <a:solidFill>
                  <a:schemeClr val="bg1"/>
                </a:solidFill>
                <a:latin typeface="Impact" panose="020B0806030902050204" pitchFamily="34" charset="0"/>
              </a:endParaRPr>
            </a:p>
          </p:txBody>
        </p:sp>
        <p:sp>
          <p:nvSpPr>
            <p:cNvPr id="7" name="文本框 6"/>
            <p:cNvSpPr txBox="1"/>
            <p:nvPr userDrawn="1"/>
          </p:nvSpPr>
          <p:spPr>
            <a:xfrm>
              <a:off x="5579540" y="3362547"/>
              <a:ext cx="5753098" cy="830997"/>
            </a:xfrm>
            <a:prstGeom prst="rect">
              <a:avLst/>
            </a:prstGeom>
            <a:noFill/>
          </p:spPr>
          <p:txBody>
            <a:bodyPr wrap="square" rtlCol="0">
              <a:spAutoFit/>
              <a:scene3d>
                <a:camera prst="orthographicFront"/>
                <a:lightRig rig="threePt" dir="t"/>
              </a:scene3d>
              <a:sp3d contourW="12700"/>
            </a:bodyPr>
            <a:lstStyle/>
            <a:p>
              <a:r>
                <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rPr>
                <a:t>数据预处理和特征</a:t>
              </a:r>
              <a:endParaRPr lang="en-US" altLang="zh-CN" sz="4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837356558"/>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0" y="215973"/>
            <a:ext cx="12192000" cy="762000"/>
          </a:xfrm>
          <a:prstGeom prst="rect">
            <a:avLst/>
          </a:prstGeom>
          <a:solidFill>
            <a:srgbClr val="002F7C"/>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3D557A"/>
              </a:solidFill>
            </a:endParaRPr>
          </a:p>
        </p:txBody>
      </p:sp>
      <p:sp>
        <p:nvSpPr>
          <p:cNvPr id="39" name="矩形 38"/>
          <p:cNvSpPr/>
          <p:nvPr/>
        </p:nvSpPr>
        <p:spPr>
          <a:xfrm>
            <a:off x="824682" y="0"/>
            <a:ext cx="175443" cy="628650"/>
          </a:xfrm>
          <a:prstGeom prst="rect">
            <a:avLst/>
          </a:prstGeom>
          <a:solidFill>
            <a:srgbClr val="829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TextBox 13"/>
          <p:cNvSpPr txBox="1">
            <a:spLocks noChangeArrowheads="1"/>
          </p:cNvSpPr>
          <p:nvPr/>
        </p:nvSpPr>
        <p:spPr bwMode="auto">
          <a:xfrm>
            <a:off x="1173113" y="310449"/>
            <a:ext cx="39498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en-US" altLang="zh-CN" b="1" dirty="0">
                <a:solidFill>
                  <a:schemeClr val="bg1"/>
                </a:solidFill>
                <a:latin typeface="微软雅黑" panose="020B0503020204020204" pitchFamily="34" charset="-122"/>
                <a:ea typeface="微软雅黑" panose="020B0503020204020204" pitchFamily="34" charset="-122"/>
                <a:sym typeface="+mn-ea"/>
              </a:rPr>
              <a:t>Part 2  </a:t>
            </a:r>
            <a:r>
              <a:rPr lang="zh-CN" altLang="en-US" b="1" dirty="0">
                <a:solidFill>
                  <a:schemeClr val="bg1"/>
                </a:solidFill>
                <a:latin typeface="微软雅黑" panose="020B0503020204020204" pitchFamily="34" charset="-122"/>
                <a:ea typeface="微软雅黑" panose="020B0503020204020204" pitchFamily="34" charset="-122"/>
                <a:sym typeface="+mn-ea"/>
              </a:rPr>
              <a:t>领域知识背景下的数据预处理</a:t>
            </a:r>
            <a:endParaRPr lang="en-US" altLang="x-none"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41" name="Picture 6" descr="D:\MBA工作\LOGO\同济经管LOGO反白.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267423" y="381661"/>
            <a:ext cx="1386605" cy="462962"/>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微信图片_20220318113523"/>
          <p:cNvPicPr>
            <a:picLocks noChangeAspect="1"/>
          </p:cNvPicPr>
          <p:nvPr userDrawn="1"/>
        </p:nvPicPr>
        <p:blipFill>
          <a:blip r:embed="rId4"/>
          <a:stretch>
            <a:fillRect/>
          </a:stretch>
        </p:blipFill>
        <p:spPr>
          <a:xfrm>
            <a:off x="9291877" y="6115050"/>
            <a:ext cx="2244725" cy="361315"/>
          </a:xfrm>
          <a:prstGeom prst="rect">
            <a:avLst/>
          </a:prstGeom>
        </p:spPr>
      </p:pic>
      <p:sp>
        <p:nvSpPr>
          <p:cNvPr id="2" name="矩形: 圆角 1">
            <a:extLst>
              <a:ext uri="{FF2B5EF4-FFF2-40B4-BE49-F238E27FC236}">
                <a16:creationId xmlns:a16="http://schemas.microsoft.com/office/drawing/2014/main" id="{F1909450-17D2-424A-87D5-51447C36E8CF}"/>
              </a:ext>
            </a:extLst>
          </p:cNvPr>
          <p:cNvSpPr/>
          <p:nvPr/>
        </p:nvSpPr>
        <p:spPr>
          <a:xfrm>
            <a:off x="824682" y="1564105"/>
            <a:ext cx="2742739" cy="41869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400" b="1" i="0" dirty="0">
                <a:solidFill>
                  <a:srgbClr val="FFFFFF"/>
                </a:solidFill>
                <a:effectLst/>
                <a:latin typeface="-apple-system"/>
              </a:rPr>
              <a:t>血糖调节机制与影响因素</a:t>
            </a:r>
          </a:p>
          <a:p>
            <a:pPr algn="l">
              <a:buFont typeface="Arial" panose="020B0604020202020204" pitchFamily="34" charset="0"/>
              <a:buChar char="•"/>
            </a:pPr>
            <a:r>
              <a:rPr lang="zh-CN" altLang="en-US" b="1" i="0" dirty="0">
                <a:solidFill>
                  <a:srgbClr val="FFFFFF"/>
                </a:solidFill>
                <a:effectLst/>
                <a:latin typeface="-apple-system"/>
              </a:rPr>
              <a:t>饮食摄入</a:t>
            </a:r>
            <a:r>
              <a:rPr lang="en-US" altLang="zh-CN" b="0" i="0" dirty="0">
                <a:solidFill>
                  <a:srgbClr val="FFFFFF"/>
                </a:solidFill>
                <a:effectLst/>
                <a:latin typeface="-apple-system"/>
              </a:rPr>
              <a:t>: </a:t>
            </a:r>
            <a:r>
              <a:rPr lang="zh-CN" altLang="en-US" b="0" i="0" dirty="0">
                <a:solidFill>
                  <a:srgbClr val="FFFFFF"/>
                </a:solidFill>
                <a:effectLst/>
                <a:latin typeface="-apple-system"/>
              </a:rPr>
              <a:t>碳水化合物摄入是血糖波动的主要因素。</a:t>
            </a:r>
          </a:p>
          <a:p>
            <a:pPr algn="l">
              <a:buFont typeface="Arial" panose="020B0604020202020204" pitchFamily="34" charset="0"/>
              <a:buChar char="•"/>
            </a:pPr>
            <a:r>
              <a:rPr lang="zh-CN" altLang="en-US" b="1" i="0" dirty="0">
                <a:solidFill>
                  <a:srgbClr val="FFFFFF"/>
                </a:solidFill>
                <a:effectLst/>
                <a:latin typeface="-apple-system"/>
              </a:rPr>
              <a:t>胰岛素使用</a:t>
            </a:r>
            <a:r>
              <a:rPr lang="en-US" altLang="zh-CN" b="0" i="0" dirty="0">
                <a:solidFill>
                  <a:srgbClr val="FFFFFF"/>
                </a:solidFill>
                <a:effectLst/>
                <a:latin typeface="-apple-system"/>
              </a:rPr>
              <a:t>: </a:t>
            </a:r>
            <a:r>
              <a:rPr lang="zh-CN" altLang="en-US" b="0" i="0" dirty="0">
                <a:solidFill>
                  <a:srgbClr val="FFFFFF"/>
                </a:solidFill>
                <a:effectLst/>
                <a:latin typeface="-apple-system"/>
              </a:rPr>
              <a:t>影响血糖水平显著。</a:t>
            </a:r>
          </a:p>
          <a:p>
            <a:pPr algn="l">
              <a:buFont typeface="Arial" panose="020B0604020202020204" pitchFamily="34" charset="0"/>
              <a:buChar char="•"/>
            </a:pPr>
            <a:r>
              <a:rPr lang="zh-CN" altLang="en-US" b="1" i="0" dirty="0">
                <a:solidFill>
                  <a:srgbClr val="FFFFFF"/>
                </a:solidFill>
                <a:effectLst/>
                <a:latin typeface="-apple-system"/>
              </a:rPr>
              <a:t>非胰岛素降糖药物</a:t>
            </a:r>
            <a:r>
              <a:rPr lang="en-US" altLang="zh-CN" b="0" i="0" dirty="0">
                <a:solidFill>
                  <a:srgbClr val="FFFFFF"/>
                </a:solidFill>
                <a:effectLst/>
                <a:latin typeface="-apple-system"/>
              </a:rPr>
              <a:t>: </a:t>
            </a:r>
            <a:r>
              <a:rPr lang="zh-CN" altLang="en-US" b="0" i="0" dirty="0">
                <a:solidFill>
                  <a:srgbClr val="FFFFFF"/>
                </a:solidFill>
                <a:effectLst/>
                <a:latin typeface="-apple-system"/>
              </a:rPr>
              <a:t>影响血糖水平显著。</a:t>
            </a:r>
          </a:p>
          <a:p>
            <a:pPr algn="l">
              <a:buFont typeface="Arial" panose="020B0604020202020204" pitchFamily="34" charset="0"/>
              <a:buChar char="•"/>
            </a:pPr>
            <a:r>
              <a:rPr lang="zh-CN" altLang="en-US" b="1" i="0" dirty="0">
                <a:solidFill>
                  <a:srgbClr val="FFFFFF"/>
                </a:solidFill>
                <a:effectLst/>
                <a:latin typeface="-apple-system"/>
              </a:rPr>
              <a:t>运动</a:t>
            </a:r>
            <a:r>
              <a:rPr lang="en-US" altLang="zh-CN" b="0" i="0" dirty="0">
                <a:solidFill>
                  <a:srgbClr val="FFFFFF"/>
                </a:solidFill>
                <a:effectLst/>
                <a:latin typeface="-apple-system"/>
              </a:rPr>
              <a:t>: </a:t>
            </a:r>
            <a:r>
              <a:rPr lang="zh-CN" altLang="en-US" b="0" i="0" dirty="0">
                <a:solidFill>
                  <a:srgbClr val="FFFFFF"/>
                </a:solidFill>
                <a:effectLst/>
                <a:latin typeface="-apple-system"/>
              </a:rPr>
              <a:t>影响血糖水平。</a:t>
            </a:r>
          </a:p>
          <a:p>
            <a:pPr algn="l">
              <a:buFont typeface="Arial" panose="020B0604020202020204" pitchFamily="34" charset="0"/>
              <a:buChar char="•"/>
            </a:pPr>
            <a:r>
              <a:rPr lang="zh-CN" altLang="en-US" b="1" i="0" dirty="0">
                <a:solidFill>
                  <a:srgbClr val="FFFFFF"/>
                </a:solidFill>
                <a:effectLst/>
                <a:latin typeface="-apple-system"/>
              </a:rPr>
              <a:t>应激状态</a:t>
            </a:r>
            <a:r>
              <a:rPr lang="en-US" altLang="zh-CN" b="0" i="0" dirty="0">
                <a:solidFill>
                  <a:srgbClr val="FFFFFF"/>
                </a:solidFill>
                <a:effectLst/>
                <a:latin typeface="-apple-system"/>
              </a:rPr>
              <a:t>: </a:t>
            </a:r>
            <a:r>
              <a:rPr lang="zh-CN" altLang="en-US" b="0" i="0" dirty="0">
                <a:solidFill>
                  <a:srgbClr val="FFFFFF"/>
                </a:solidFill>
                <a:effectLst/>
                <a:latin typeface="-apple-system"/>
              </a:rPr>
              <a:t>影响血糖水平。</a:t>
            </a:r>
          </a:p>
          <a:p>
            <a:pPr algn="ctr"/>
            <a:endParaRPr lang="zh-CN" altLang="en-US" dirty="0"/>
          </a:p>
        </p:txBody>
      </p:sp>
      <p:sp>
        <p:nvSpPr>
          <p:cNvPr id="4" name="箭头: 右 3">
            <a:extLst>
              <a:ext uri="{FF2B5EF4-FFF2-40B4-BE49-F238E27FC236}">
                <a16:creationId xmlns:a16="http://schemas.microsoft.com/office/drawing/2014/main" id="{04D0663C-4C50-482F-B24D-B041C13E305D}"/>
              </a:ext>
            </a:extLst>
          </p:cNvPr>
          <p:cNvSpPr/>
          <p:nvPr/>
        </p:nvSpPr>
        <p:spPr>
          <a:xfrm rot="20230129">
            <a:off x="4437186" y="2041919"/>
            <a:ext cx="1371600" cy="762000"/>
          </a:xfrm>
          <a:prstGeom prst="rightArrow">
            <a:avLst>
              <a:gd name="adj1" fmla="val 50000"/>
              <a:gd name="adj2" fmla="val 547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右 20">
            <a:extLst>
              <a:ext uri="{FF2B5EF4-FFF2-40B4-BE49-F238E27FC236}">
                <a16:creationId xmlns:a16="http://schemas.microsoft.com/office/drawing/2014/main" id="{19DA0DF7-94AC-4F92-B6F8-8CCF52B0FBAA}"/>
              </a:ext>
            </a:extLst>
          </p:cNvPr>
          <p:cNvSpPr/>
          <p:nvPr/>
        </p:nvSpPr>
        <p:spPr>
          <a:xfrm rot="1676386">
            <a:off x="4420679" y="4323346"/>
            <a:ext cx="1371600" cy="762000"/>
          </a:xfrm>
          <a:prstGeom prst="rightArrow">
            <a:avLst>
              <a:gd name="adj1" fmla="val 50000"/>
              <a:gd name="adj2" fmla="val 547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a:extLst>
              <a:ext uri="{FF2B5EF4-FFF2-40B4-BE49-F238E27FC236}">
                <a16:creationId xmlns:a16="http://schemas.microsoft.com/office/drawing/2014/main" id="{04BCBCC5-CE8B-45F4-96F0-5E575FD57857}"/>
              </a:ext>
            </a:extLst>
          </p:cNvPr>
          <p:cNvSpPr/>
          <p:nvPr/>
        </p:nvSpPr>
        <p:spPr>
          <a:xfrm>
            <a:off x="6678551" y="1173298"/>
            <a:ext cx="4492715" cy="2377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i="0" dirty="0">
                <a:solidFill>
                  <a:srgbClr val="FFFFFF"/>
                </a:solidFill>
                <a:effectLst/>
                <a:latin typeface="-apple-system"/>
              </a:rPr>
              <a:t>动态特征提取</a:t>
            </a:r>
          </a:p>
          <a:p>
            <a:pPr marL="742950" lvl="1" indent="-285750" algn="l">
              <a:buFont typeface="Arial" panose="020B0604020202020204" pitchFamily="34" charset="0"/>
              <a:buChar char="•"/>
            </a:pPr>
            <a:r>
              <a:rPr lang="zh-CN" altLang="en-US" b="0" i="0" dirty="0">
                <a:solidFill>
                  <a:srgbClr val="FFFFFF"/>
                </a:solidFill>
                <a:effectLst/>
                <a:latin typeface="-apple-system"/>
              </a:rPr>
              <a:t>连续血糖监测（</a:t>
            </a:r>
            <a:r>
              <a:rPr lang="en-US" altLang="zh-CN" b="0" i="0" dirty="0">
                <a:solidFill>
                  <a:srgbClr val="FFFFFF"/>
                </a:solidFill>
                <a:effectLst/>
                <a:latin typeface="-apple-system"/>
              </a:rPr>
              <a:t>CGM</a:t>
            </a:r>
            <a:r>
              <a:rPr lang="zh-CN" altLang="en-US" b="0" i="0" dirty="0">
                <a:solidFill>
                  <a:srgbClr val="FFFFFF"/>
                </a:solidFill>
                <a:effectLst/>
                <a:latin typeface="-apple-system"/>
              </a:rPr>
              <a:t>）数据</a:t>
            </a:r>
          </a:p>
          <a:p>
            <a:pPr marL="742950" lvl="1" indent="-285750" algn="l">
              <a:buFont typeface="Arial" panose="020B0604020202020204" pitchFamily="34" charset="0"/>
              <a:buChar char="•"/>
            </a:pPr>
            <a:r>
              <a:rPr lang="zh-CN" altLang="en-US" b="0" i="0" dirty="0">
                <a:solidFill>
                  <a:srgbClr val="FFFFFF"/>
                </a:solidFill>
                <a:effectLst/>
                <a:latin typeface="-apple-system"/>
              </a:rPr>
              <a:t>毛细血糖（</a:t>
            </a:r>
            <a:r>
              <a:rPr lang="en-US" altLang="zh-CN" b="0" i="0" dirty="0">
                <a:solidFill>
                  <a:srgbClr val="FFFFFF"/>
                </a:solidFill>
                <a:effectLst/>
                <a:latin typeface="-apple-system"/>
              </a:rPr>
              <a:t>CBG</a:t>
            </a:r>
            <a:r>
              <a:rPr lang="zh-CN" altLang="en-US" b="0" i="0" dirty="0">
                <a:solidFill>
                  <a:srgbClr val="FFFFFF"/>
                </a:solidFill>
                <a:effectLst/>
                <a:latin typeface="-apple-system"/>
              </a:rPr>
              <a:t>）水平</a:t>
            </a:r>
          </a:p>
          <a:p>
            <a:pPr marL="742950" lvl="1" indent="-285750" algn="l">
              <a:buFont typeface="Arial" panose="020B0604020202020204" pitchFamily="34" charset="0"/>
              <a:buChar char="•"/>
            </a:pPr>
            <a:r>
              <a:rPr lang="zh-CN" altLang="en-US" b="0" i="0" dirty="0">
                <a:solidFill>
                  <a:srgbClr val="FFFFFF"/>
                </a:solidFill>
                <a:effectLst/>
                <a:latin typeface="-apple-system"/>
              </a:rPr>
              <a:t>血酮体水平</a:t>
            </a:r>
          </a:p>
          <a:p>
            <a:pPr marL="742950" lvl="1" indent="-285750" algn="l">
              <a:buFont typeface="Arial" panose="020B0604020202020204" pitchFamily="34" charset="0"/>
              <a:buChar char="•"/>
            </a:pPr>
            <a:r>
              <a:rPr lang="zh-CN" altLang="en-US" b="0" i="0" dirty="0">
                <a:solidFill>
                  <a:srgbClr val="FFFFFF"/>
                </a:solidFill>
                <a:effectLst/>
                <a:latin typeface="-apple-system"/>
              </a:rPr>
              <a:t>饮食摄入</a:t>
            </a:r>
          </a:p>
          <a:p>
            <a:pPr marL="742950" lvl="1" indent="-285750" algn="l">
              <a:buFont typeface="Arial" panose="020B0604020202020204" pitchFamily="34" charset="0"/>
              <a:buChar char="•"/>
            </a:pPr>
            <a:r>
              <a:rPr lang="zh-CN" altLang="en-US" b="0" i="0" dirty="0">
                <a:solidFill>
                  <a:srgbClr val="FFFFFF"/>
                </a:solidFill>
                <a:effectLst/>
                <a:latin typeface="-apple-system"/>
              </a:rPr>
              <a:t>胰岛素摄入剂量</a:t>
            </a:r>
          </a:p>
          <a:p>
            <a:pPr marL="742950" lvl="1" indent="-285750" algn="l">
              <a:buFont typeface="Arial" panose="020B0604020202020204" pitchFamily="34" charset="0"/>
              <a:buChar char="•"/>
            </a:pPr>
            <a:r>
              <a:rPr lang="zh-CN" altLang="en-US" b="0" i="0" dirty="0">
                <a:solidFill>
                  <a:srgbClr val="FFFFFF"/>
                </a:solidFill>
                <a:effectLst/>
                <a:latin typeface="-apple-system"/>
              </a:rPr>
              <a:t>非胰岛素降糖药摄入</a:t>
            </a:r>
            <a:br>
              <a:rPr lang="zh-CN" altLang="en-US" dirty="0"/>
            </a:br>
            <a:endParaRPr lang="zh-CN" altLang="en-US" dirty="0"/>
          </a:p>
        </p:txBody>
      </p:sp>
      <p:sp>
        <p:nvSpPr>
          <p:cNvPr id="23" name="矩形: 圆角 22">
            <a:extLst>
              <a:ext uri="{FF2B5EF4-FFF2-40B4-BE49-F238E27FC236}">
                <a16:creationId xmlns:a16="http://schemas.microsoft.com/office/drawing/2014/main" id="{D0BA257D-E835-4E86-8909-971A0B72A2C7}"/>
              </a:ext>
            </a:extLst>
          </p:cNvPr>
          <p:cNvSpPr/>
          <p:nvPr/>
        </p:nvSpPr>
        <p:spPr>
          <a:xfrm>
            <a:off x="6678551" y="3737196"/>
            <a:ext cx="4492716" cy="2377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i="0" dirty="0">
                <a:solidFill>
                  <a:srgbClr val="FFFFFF"/>
                </a:solidFill>
                <a:effectLst/>
                <a:latin typeface="-apple-system"/>
              </a:rPr>
              <a:t>静态特征提取</a:t>
            </a:r>
          </a:p>
          <a:p>
            <a:pPr lvl="1">
              <a:buFont typeface="Arial" panose="020B0604020202020204" pitchFamily="34" charset="0"/>
              <a:buChar char="•"/>
            </a:pPr>
            <a:r>
              <a:rPr lang="zh-CN" altLang="en-US" b="0" i="0" dirty="0">
                <a:solidFill>
                  <a:srgbClr val="FFFFFF"/>
                </a:solidFill>
                <a:effectLst/>
                <a:latin typeface="-apple-system"/>
              </a:rPr>
              <a:t>性别、年龄、身高、体重、</a:t>
            </a:r>
            <a:r>
              <a:rPr lang="en-US" altLang="zh-CN" b="0" i="0" dirty="0">
                <a:solidFill>
                  <a:srgbClr val="FFFFFF"/>
                </a:solidFill>
                <a:effectLst/>
                <a:latin typeface="-apple-system"/>
              </a:rPr>
              <a:t>BMI</a:t>
            </a:r>
          </a:p>
          <a:p>
            <a:pPr lvl="1">
              <a:buFont typeface="Arial" panose="020B0604020202020204" pitchFamily="34" charset="0"/>
              <a:buChar char="•"/>
            </a:pPr>
            <a:r>
              <a:rPr lang="zh-CN" altLang="en-US" b="0" i="0" dirty="0">
                <a:solidFill>
                  <a:srgbClr val="FFFFFF"/>
                </a:solidFill>
                <a:effectLst/>
                <a:latin typeface="-apple-system"/>
              </a:rPr>
              <a:t>吸烟饮酒史</a:t>
            </a:r>
          </a:p>
          <a:p>
            <a:pPr lvl="1">
              <a:buFont typeface="Arial" panose="020B0604020202020204" pitchFamily="34" charset="0"/>
              <a:buChar char="•"/>
            </a:pPr>
            <a:r>
              <a:rPr lang="zh-CN" altLang="en-US" b="0" i="0" dirty="0">
                <a:solidFill>
                  <a:srgbClr val="FFFFFF"/>
                </a:solidFill>
                <a:effectLst/>
                <a:latin typeface="-apple-system"/>
              </a:rPr>
              <a:t>糖尿病类型（</a:t>
            </a:r>
            <a:r>
              <a:rPr lang="en-US" altLang="zh-CN" b="0" i="0" dirty="0">
                <a:solidFill>
                  <a:srgbClr val="FFFFFF"/>
                </a:solidFill>
                <a:effectLst/>
                <a:latin typeface="-apple-system"/>
              </a:rPr>
              <a:t>T1DM, T2DM</a:t>
            </a:r>
            <a:r>
              <a:rPr lang="zh-CN" altLang="en-US" b="0" i="0" dirty="0">
                <a:solidFill>
                  <a:srgbClr val="FFFFFF"/>
                </a:solidFill>
                <a:effectLst/>
                <a:latin typeface="-apple-system"/>
              </a:rPr>
              <a:t>）</a:t>
            </a:r>
          </a:p>
          <a:p>
            <a:pPr lvl="1">
              <a:buFont typeface="Arial" panose="020B0604020202020204" pitchFamily="34" charset="0"/>
              <a:buChar char="•"/>
            </a:pPr>
            <a:r>
              <a:rPr lang="zh-CN" altLang="en-US" b="0" i="0" dirty="0">
                <a:solidFill>
                  <a:srgbClr val="FFFFFF"/>
                </a:solidFill>
                <a:effectLst/>
                <a:latin typeface="-apple-system"/>
              </a:rPr>
              <a:t>糖尿病持续时间</a:t>
            </a:r>
          </a:p>
          <a:p>
            <a:pPr lvl="1">
              <a:buFont typeface="Arial" panose="020B0604020202020204" pitchFamily="34" charset="0"/>
              <a:buChar char="•"/>
            </a:pPr>
            <a:r>
              <a:rPr lang="zh-CN" altLang="en-US" b="0" i="0" dirty="0">
                <a:solidFill>
                  <a:srgbClr val="FFFFFF"/>
                </a:solidFill>
                <a:effectLst/>
                <a:latin typeface="-apple-system"/>
              </a:rPr>
              <a:t>糖尿病并发症、合并症</a:t>
            </a:r>
          </a:p>
          <a:p>
            <a:pPr lvl="1">
              <a:buFont typeface="Arial" panose="020B0604020202020204" pitchFamily="34" charset="0"/>
              <a:buChar char="•"/>
            </a:pPr>
            <a:r>
              <a:rPr lang="zh-CN" altLang="en-US" b="0" i="0" dirty="0">
                <a:solidFill>
                  <a:srgbClr val="FFFFFF"/>
                </a:solidFill>
                <a:effectLst/>
                <a:latin typeface="-apple-system"/>
              </a:rPr>
              <a:t>低血糖发生情况</a:t>
            </a:r>
          </a:p>
        </p:txBody>
      </p:sp>
    </p:spTree>
    <p:extLst>
      <p:ext uri="{BB962C8B-B14F-4D97-AF65-F5344CB8AC3E}">
        <p14:creationId xmlns:p14="http://schemas.microsoft.com/office/powerpoint/2010/main" val="1652392770"/>
      </p:ext>
    </p:extLst>
  </p:cSld>
  <p:clrMapOvr>
    <a:masterClrMapping/>
  </p:clrMapOvr>
  <mc:AlternateContent xmlns:mc="http://schemas.openxmlformats.org/markup-compatibility/2006" xmlns:p14="http://schemas.microsoft.com/office/powerpoint/2010/main">
    <mc:Choice Requires="p14">
      <p:transition spd="slow" p14:dur="1300" advClick="0" advTm="3000"/>
    </mc:Choice>
    <mc:Fallback xmlns="">
      <p:transition spd="slow" advClick="0" advTm="3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椭圆 25"/>
          <p:cNvSpPr/>
          <p:nvPr/>
        </p:nvSpPr>
        <p:spPr>
          <a:xfrm>
            <a:off x="1000125" y="1954529"/>
            <a:ext cx="1769745" cy="1769745"/>
          </a:xfrm>
          <a:prstGeom prst="ellipse">
            <a:avLst/>
          </a:prstGeom>
          <a:solidFill>
            <a:srgbClr val="002F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latin typeface="Segoe UI Black" panose="020B0A02040204020203" pitchFamily="34" charset="0"/>
                <a:ea typeface="Segoe UI Black" panose="020B0A02040204020203" pitchFamily="34" charset="0"/>
              </a:rPr>
              <a:t>1</a:t>
            </a:r>
            <a:endParaRPr lang="zh-CN" altLang="en-US" sz="6000" b="1" dirty="0">
              <a:latin typeface="Segoe UI Black" panose="020B0A02040204020203" pitchFamily="34" charset="0"/>
            </a:endParaRPr>
          </a:p>
        </p:txBody>
      </p:sp>
      <p:sp>
        <p:nvSpPr>
          <p:cNvPr id="27" name="椭圆 26"/>
          <p:cNvSpPr/>
          <p:nvPr/>
        </p:nvSpPr>
        <p:spPr>
          <a:xfrm>
            <a:off x="3810000" y="1954530"/>
            <a:ext cx="1769745" cy="176974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latin typeface="Segoe UI Black" panose="020B0A02040204020203" pitchFamily="34" charset="0"/>
                <a:ea typeface="Segoe UI Black" panose="020B0A02040204020203" pitchFamily="34" charset="0"/>
              </a:rPr>
              <a:t>2</a:t>
            </a:r>
            <a:endParaRPr lang="zh-CN" altLang="en-US" sz="6000" b="1" dirty="0">
              <a:latin typeface="Segoe UI Black" panose="020B0A02040204020203" pitchFamily="34" charset="0"/>
            </a:endParaRPr>
          </a:p>
        </p:txBody>
      </p:sp>
      <p:sp>
        <p:nvSpPr>
          <p:cNvPr id="5" name="椭圆 4"/>
          <p:cNvSpPr/>
          <p:nvPr/>
        </p:nvSpPr>
        <p:spPr>
          <a:xfrm>
            <a:off x="6660676" y="1984007"/>
            <a:ext cx="1769745" cy="1769745"/>
          </a:xfrm>
          <a:prstGeom prst="ellipse">
            <a:avLst/>
          </a:prstGeom>
          <a:solidFill>
            <a:srgbClr val="002F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latin typeface="Segoe UI Black" panose="020B0A02040204020203" pitchFamily="34" charset="0"/>
                <a:ea typeface="Segoe UI Black" panose="020B0A02040204020203" pitchFamily="34" charset="0"/>
              </a:rPr>
              <a:t>3</a:t>
            </a:r>
            <a:endParaRPr lang="zh-CN" altLang="en-US" sz="6000" b="1" dirty="0">
              <a:latin typeface="Segoe UI Black" panose="020B0A02040204020203" pitchFamily="34" charset="0"/>
            </a:endParaRPr>
          </a:p>
        </p:txBody>
      </p:sp>
      <p:sp>
        <p:nvSpPr>
          <p:cNvPr id="31" name="椭圆 30"/>
          <p:cNvSpPr/>
          <p:nvPr/>
        </p:nvSpPr>
        <p:spPr>
          <a:xfrm>
            <a:off x="9448682" y="1954528"/>
            <a:ext cx="1769745" cy="176974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latin typeface="Segoe UI Black" panose="020B0A02040204020203" pitchFamily="34" charset="0"/>
                <a:ea typeface="Segoe UI Black" panose="020B0A02040204020203" pitchFamily="34" charset="0"/>
              </a:rPr>
              <a:t>4</a:t>
            </a:r>
            <a:endParaRPr lang="zh-CN" altLang="en-US" sz="6000" b="1" dirty="0">
              <a:latin typeface="Segoe UI Black" panose="020B0A02040204020203" pitchFamily="34" charset="0"/>
            </a:endParaRPr>
          </a:p>
        </p:txBody>
      </p:sp>
      <p:sp>
        <p:nvSpPr>
          <p:cNvPr id="88" name="TextBox 76"/>
          <p:cNvSpPr txBox="1"/>
          <p:nvPr/>
        </p:nvSpPr>
        <p:spPr>
          <a:xfrm>
            <a:off x="1000125" y="4063608"/>
            <a:ext cx="1769745" cy="830997"/>
          </a:xfrm>
          <a:prstGeom prst="rect">
            <a:avLst/>
          </a:prstGeom>
          <a:noFill/>
        </p:spPr>
        <p:txBody>
          <a:bodyPr wrap="square" rtlCol="0">
            <a:spAutoFit/>
          </a:bodyPr>
          <a:lstStyle/>
          <a:p>
            <a:pPr algn="ctr"/>
            <a:r>
              <a:rPr lang="zh-CN"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将静态特征合并于包含</a:t>
            </a:r>
            <a:r>
              <a:rPr lang="en-US"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CGM</a:t>
            </a:r>
            <a:r>
              <a:rPr lang="zh-CN"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的时间序列数据中</a:t>
            </a:r>
            <a:endParaRPr lang="zh-CN" altLang="en-US" sz="16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8" name="TextBox 76"/>
          <p:cNvSpPr txBox="1"/>
          <p:nvPr/>
        </p:nvSpPr>
        <p:spPr>
          <a:xfrm>
            <a:off x="3873695" y="4063608"/>
            <a:ext cx="1814976" cy="830997"/>
          </a:xfrm>
          <a:prstGeom prst="rect">
            <a:avLst/>
          </a:prstGeom>
          <a:noFill/>
        </p:spPr>
        <p:txBody>
          <a:bodyPr wrap="square" rtlCol="0">
            <a:spAutoFit/>
          </a:bodyPr>
          <a:lstStyle/>
          <a:p>
            <a:pPr algn="ctr"/>
            <a:r>
              <a:rPr lang="zh-CN" altLang="en-US" sz="1600" dirty="0">
                <a:solidFill>
                  <a:schemeClr val="bg2">
                    <a:lumMod val="25000"/>
                  </a:schemeClr>
                </a:solidFill>
                <a:latin typeface="微软雅黑" panose="020B0503020204020204" pitchFamily="34" charset="-122"/>
                <a:ea typeface="微软雅黑" panose="020B0503020204020204" pitchFamily="34" charset="-122"/>
              </a:rPr>
              <a:t>处理动态和静态分类特征，将其转换成</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0-1</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整数编码。</a:t>
            </a:r>
          </a:p>
        </p:txBody>
      </p:sp>
      <p:sp>
        <p:nvSpPr>
          <p:cNvPr id="30" name="TextBox 76"/>
          <p:cNvSpPr txBox="1"/>
          <p:nvPr/>
        </p:nvSpPr>
        <p:spPr>
          <a:xfrm>
            <a:off x="6743948" y="4063608"/>
            <a:ext cx="1603199" cy="830997"/>
          </a:xfrm>
          <a:prstGeom prst="rect">
            <a:avLst/>
          </a:prstGeom>
          <a:noFill/>
        </p:spPr>
        <p:txBody>
          <a:bodyPr wrap="square" rtlCol="0">
            <a:spAutoFit/>
          </a:bodyPr>
          <a:lstStyle/>
          <a:p>
            <a:pPr algn="ctr"/>
            <a:r>
              <a:rPr lang="zh-CN" altLang="en-US" sz="1600" dirty="0">
                <a:solidFill>
                  <a:schemeClr val="bg2">
                    <a:lumMod val="25000"/>
                  </a:schemeClr>
                </a:solidFill>
                <a:latin typeface="微软雅黑" panose="020B0503020204020204" pitchFamily="34" charset="-122"/>
                <a:ea typeface="微软雅黑" panose="020B0503020204020204" pitchFamily="34" charset="-122"/>
              </a:rPr>
              <a:t>移除一些与血糖水平预测关联较少的列。</a:t>
            </a:r>
          </a:p>
        </p:txBody>
      </p:sp>
      <p:sp>
        <p:nvSpPr>
          <p:cNvPr id="36" name="TextBox 76"/>
          <p:cNvSpPr txBox="1"/>
          <p:nvPr/>
        </p:nvSpPr>
        <p:spPr>
          <a:xfrm>
            <a:off x="9402424" y="4063609"/>
            <a:ext cx="1729998" cy="1077218"/>
          </a:xfrm>
          <a:prstGeom prst="rect">
            <a:avLst/>
          </a:prstGeom>
          <a:noFill/>
        </p:spPr>
        <p:txBody>
          <a:bodyPr wrap="square" rtlCol="0">
            <a:spAutoFit/>
          </a:bodyPr>
          <a:lstStyle/>
          <a:p>
            <a:pPr algn="ctr"/>
            <a:r>
              <a:rPr lang="zh-CN" altLang="en-US" sz="1600" dirty="0">
                <a:solidFill>
                  <a:schemeClr val="bg2">
                    <a:lumMod val="25000"/>
                  </a:schemeClr>
                </a:solidFill>
                <a:latin typeface="微软雅黑" panose="020B0503020204020204" pitchFamily="34" charset="-122"/>
                <a:ea typeface="微软雅黑" panose="020B0503020204020204" pitchFamily="34" charset="-122"/>
              </a:rPr>
              <a:t>添加时间相关特征和滞后特征，以捕捉时间序列信息</a:t>
            </a:r>
          </a:p>
        </p:txBody>
      </p:sp>
      <p:sp>
        <p:nvSpPr>
          <p:cNvPr id="38" name="矩形 37"/>
          <p:cNvSpPr/>
          <p:nvPr/>
        </p:nvSpPr>
        <p:spPr>
          <a:xfrm>
            <a:off x="0" y="215973"/>
            <a:ext cx="12192000" cy="762000"/>
          </a:xfrm>
          <a:prstGeom prst="rect">
            <a:avLst/>
          </a:prstGeom>
          <a:solidFill>
            <a:srgbClr val="002F7C"/>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3D557A"/>
              </a:solidFill>
            </a:endParaRPr>
          </a:p>
        </p:txBody>
      </p:sp>
      <p:sp>
        <p:nvSpPr>
          <p:cNvPr id="39" name="矩形 38"/>
          <p:cNvSpPr/>
          <p:nvPr/>
        </p:nvSpPr>
        <p:spPr>
          <a:xfrm>
            <a:off x="824682" y="0"/>
            <a:ext cx="175443" cy="628650"/>
          </a:xfrm>
          <a:prstGeom prst="rect">
            <a:avLst/>
          </a:prstGeom>
          <a:solidFill>
            <a:srgbClr val="829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TextBox 13"/>
          <p:cNvSpPr txBox="1">
            <a:spLocks noChangeArrowheads="1"/>
          </p:cNvSpPr>
          <p:nvPr/>
        </p:nvSpPr>
        <p:spPr bwMode="auto">
          <a:xfrm>
            <a:off x="1173113" y="458473"/>
            <a:ext cx="34229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en-US" altLang="zh-CN" b="1" dirty="0">
                <a:solidFill>
                  <a:schemeClr val="bg1"/>
                </a:solidFill>
                <a:latin typeface="微软雅黑" panose="020B0503020204020204" pitchFamily="34" charset="-122"/>
                <a:ea typeface="微软雅黑" panose="020B0503020204020204" pitchFamily="34" charset="-122"/>
                <a:sym typeface="+mn-ea"/>
              </a:rPr>
              <a:t>Part 2  </a:t>
            </a:r>
            <a:r>
              <a:rPr lang="zh-CN" altLang="en-US" b="1" dirty="0">
                <a:solidFill>
                  <a:schemeClr val="bg1"/>
                </a:solidFill>
                <a:latin typeface="微软雅黑" panose="020B0503020204020204" pitchFamily="34" charset="-122"/>
                <a:ea typeface="微软雅黑" panose="020B0503020204020204" pitchFamily="34" charset="-122"/>
                <a:sym typeface="+mn-ea"/>
              </a:rPr>
              <a:t>特征工程和特征重要性</a:t>
            </a:r>
            <a:endParaRPr lang="en-US" altLang="x-none"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41" name="Picture 6" descr="D:\MBA工作\LOGO\同济经管LOGO反白.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267423" y="381661"/>
            <a:ext cx="1386605" cy="462962"/>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微信图片_20220318113523"/>
          <p:cNvPicPr>
            <a:picLocks noChangeAspect="1"/>
          </p:cNvPicPr>
          <p:nvPr userDrawn="1"/>
        </p:nvPicPr>
        <p:blipFill>
          <a:blip r:embed="rId4"/>
          <a:stretch>
            <a:fillRect/>
          </a:stretch>
        </p:blipFill>
        <p:spPr>
          <a:xfrm>
            <a:off x="9291877" y="6115050"/>
            <a:ext cx="2244725" cy="361315"/>
          </a:xfrm>
          <a:prstGeom prst="rect">
            <a:avLst/>
          </a:prstGeom>
        </p:spPr>
      </p:pic>
      <p:cxnSp>
        <p:nvCxnSpPr>
          <p:cNvPr id="7" name="直接箭头连接符 6">
            <a:extLst>
              <a:ext uri="{FF2B5EF4-FFF2-40B4-BE49-F238E27FC236}">
                <a16:creationId xmlns:a16="http://schemas.microsoft.com/office/drawing/2014/main" id="{3D9030F0-0B21-4FF6-A413-490D476396D9}"/>
              </a:ext>
            </a:extLst>
          </p:cNvPr>
          <p:cNvCxnSpPr/>
          <p:nvPr/>
        </p:nvCxnSpPr>
        <p:spPr>
          <a:xfrm>
            <a:off x="2884588" y="2899610"/>
            <a:ext cx="81016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94C968A9-7DC8-461A-B261-EA933B4A0A2F}"/>
              </a:ext>
            </a:extLst>
          </p:cNvPr>
          <p:cNvCxnSpPr/>
          <p:nvPr/>
        </p:nvCxnSpPr>
        <p:spPr>
          <a:xfrm>
            <a:off x="5690916" y="2899610"/>
            <a:ext cx="81016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4744DBAF-F352-418E-91C6-4E73AB2FE0A0}"/>
              </a:ext>
            </a:extLst>
          </p:cNvPr>
          <p:cNvCxnSpPr/>
          <p:nvPr/>
        </p:nvCxnSpPr>
        <p:spPr>
          <a:xfrm>
            <a:off x="8534468" y="2839401"/>
            <a:ext cx="81016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5568322"/>
      </p:ext>
    </p:extLst>
  </p:cSld>
  <p:clrMapOvr>
    <a:masterClrMapping/>
  </p:clrMapOvr>
  <mc:AlternateContent xmlns:mc="http://schemas.openxmlformats.org/markup-compatibility/2006" xmlns:p14="http://schemas.microsoft.com/office/powerpoint/2010/main">
    <mc:Choice Requires="p14">
      <p:transition spd="slow" p14:dur="1300" advClick="0" advTm="3000"/>
    </mc:Choice>
    <mc:Fallback xmlns="">
      <p:transition spd="slow" advClick="0" advTm="3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0" y="215973"/>
            <a:ext cx="12192000" cy="762000"/>
          </a:xfrm>
          <a:prstGeom prst="rect">
            <a:avLst/>
          </a:prstGeom>
          <a:solidFill>
            <a:srgbClr val="002F7C"/>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3D557A"/>
              </a:solidFill>
            </a:endParaRPr>
          </a:p>
        </p:txBody>
      </p:sp>
      <p:sp>
        <p:nvSpPr>
          <p:cNvPr id="39" name="矩形 38"/>
          <p:cNvSpPr/>
          <p:nvPr/>
        </p:nvSpPr>
        <p:spPr>
          <a:xfrm>
            <a:off x="824682" y="0"/>
            <a:ext cx="175443" cy="628650"/>
          </a:xfrm>
          <a:prstGeom prst="rect">
            <a:avLst/>
          </a:prstGeom>
          <a:solidFill>
            <a:srgbClr val="829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TextBox 13"/>
          <p:cNvSpPr txBox="1">
            <a:spLocks noChangeArrowheads="1"/>
          </p:cNvSpPr>
          <p:nvPr/>
        </p:nvSpPr>
        <p:spPr bwMode="auto">
          <a:xfrm>
            <a:off x="1173113" y="458473"/>
            <a:ext cx="34229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en-US" altLang="zh-CN" b="1" dirty="0">
                <a:solidFill>
                  <a:schemeClr val="bg1"/>
                </a:solidFill>
                <a:latin typeface="微软雅黑" panose="020B0503020204020204" pitchFamily="34" charset="-122"/>
                <a:ea typeface="微软雅黑" panose="020B0503020204020204" pitchFamily="34" charset="-122"/>
                <a:sym typeface="+mn-ea"/>
              </a:rPr>
              <a:t>Part 2  </a:t>
            </a:r>
            <a:r>
              <a:rPr lang="zh-CN" altLang="en-US" b="1" dirty="0">
                <a:solidFill>
                  <a:schemeClr val="bg1"/>
                </a:solidFill>
                <a:latin typeface="微软雅黑" panose="020B0503020204020204" pitchFamily="34" charset="-122"/>
                <a:ea typeface="微软雅黑" panose="020B0503020204020204" pitchFamily="34" charset="-122"/>
                <a:sym typeface="+mn-ea"/>
              </a:rPr>
              <a:t>特征工程和特征重要性</a:t>
            </a:r>
            <a:endParaRPr lang="en-US" altLang="x-none"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41" name="Picture 6" descr="D:\MBA工作\LOGO\同济经管LOGO反白.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267423" y="381661"/>
            <a:ext cx="1386605" cy="462962"/>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微信图片_20220318113523"/>
          <p:cNvPicPr>
            <a:picLocks noChangeAspect="1"/>
          </p:cNvPicPr>
          <p:nvPr userDrawn="1"/>
        </p:nvPicPr>
        <p:blipFill>
          <a:blip r:embed="rId4"/>
          <a:stretch>
            <a:fillRect/>
          </a:stretch>
        </p:blipFill>
        <p:spPr>
          <a:xfrm>
            <a:off x="9291877" y="6115050"/>
            <a:ext cx="2244725" cy="361315"/>
          </a:xfrm>
          <a:prstGeom prst="rect">
            <a:avLst/>
          </a:prstGeom>
        </p:spPr>
      </p:pic>
      <p:pic>
        <p:nvPicPr>
          <p:cNvPr id="2" name="图片 1">
            <a:extLst>
              <a:ext uri="{FF2B5EF4-FFF2-40B4-BE49-F238E27FC236}">
                <a16:creationId xmlns:a16="http://schemas.microsoft.com/office/drawing/2014/main" id="{70DD1327-19ED-7B78-1C29-85656BDC0C5F}"/>
              </a:ext>
            </a:extLst>
          </p:cNvPr>
          <p:cNvPicPr>
            <a:picLocks noChangeAspect="1"/>
          </p:cNvPicPr>
          <p:nvPr/>
        </p:nvPicPr>
        <p:blipFill>
          <a:blip r:embed="rId5"/>
          <a:stretch>
            <a:fillRect/>
          </a:stretch>
        </p:blipFill>
        <p:spPr>
          <a:xfrm>
            <a:off x="442742" y="2067918"/>
            <a:ext cx="6251319" cy="3751292"/>
          </a:xfrm>
          <a:prstGeom prst="rect">
            <a:avLst/>
          </a:prstGeom>
        </p:spPr>
      </p:pic>
      <p:sp>
        <p:nvSpPr>
          <p:cNvPr id="6" name="文本框 5">
            <a:extLst>
              <a:ext uri="{FF2B5EF4-FFF2-40B4-BE49-F238E27FC236}">
                <a16:creationId xmlns:a16="http://schemas.microsoft.com/office/drawing/2014/main" id="{F4E48501-33BD-5843-6C94-FDCF5B1A8D75}"/>
              </a:ext>
            </a:extLst>
          </p:cNvPr>
          <p:cNvSpPr txBox="1"/>
          <p:nvPr/>
        </p:nvSpPr>
        <p:spPr>
          <a:xfrm>
            <a:off x="6820582" y="1948741"/>
            <a:ext cx="4324746" cy="3693319"/>
          </a:xfrm>
          <a:prstGeom prst="rect">
            <a:avLst/>
          </a:prstGeom>
          <a:noFill/>
        </p:spPr>
        <p:txBody>
          <a:bodyPr wrap="square">
            <a:spAutoFit/>
          </a:bodyPr>
          <a:lstStyle/>
          <a:p>
            <a:pPr indent="266700" algn="l"/>
            <a:r>
              <a:rPr lang="zh-CN" altLang="zh-CN" sz="1800" kern="100" dirty="0">
                <a:effectLst/>
                <a:latin typeface="等线" panose="02010600030101010101" pitchFamily="2" charset="-122"/>
                <a:ea typeface="华文楷体" panose="02010600040101010101" pitchFamily="2" charset="-122"/>
                <a:cs typeface="Times New Roman" panose="02020603050405020304" pitchFamily="18" charset="0"/>
              </a:rPr>
              <a:t>我们需要确定数据集中是否存在明显的时间戳。如果数据具有明显的周期性（如日周期、周周期等），可以添加如小时、星期几等特征。</a:t>
            </a:r>
            <a:endParaRPr lang="en-US" altLang="zh-CN" sz="1800" kern="100" dirty="0">
              <a:effectLst/>
              <a:latin typeface="等线" panose="02010600030101010101" pitchFamily="2" charset="-122"/>
              <a:ea typeface="华文楷体" panose="02010600040101010101" pitchFamily="2" charset="-122"/>
              <a:cs typeface="Times New Roman" panose="02020603050405020304" pitchFamily="18" charset="0"/>
            </a:endParaRPr>
          </a:p>
          <a:p>
            <a:pPr indent="266700" algn="l"/>
            <a:endParaRPr lang="en-US" altLang="zh-CN" kern="100" dirty="0">
              <a:latin typeface="等线" panose="02010600030101010101" pitchFamily="2" charset="-122"/>
              <a:ea typeface="华文楷体" panose="02010600040101010101" pitchFamily="2" charset="-122"/>
              <a:cs typeface="Times New Roman" panose="02020603050405020304" pitchFamily="18" charset="0"/>
            </a:endParaRPr>
          </a:p>
          <a:p>
            <a:pPr indent="266700" algn="l"/>
            <a:r>
              <a:rPr lang="zh-CN" altLang="zh-CN" sz="1800" kern="100" dirty="0">
                <a:effectLst/>
                <a:latin typeface="等线" panose="02010600030101010101" pitchFamily="2" charset="-122"/>
                <a:ea typeface="华文楷体" panose="02010600040101010101" pitchFamily="2" charset="-122"/>
                <a:cs typeface="Times New Roman" panose="02020603050405020304" pitchFamily="18" charset="0"/>
              </a:rPr>
              <a:t>从图中可知，人体血糖水平呈现较为明显的日周期性特征。所以添加</a:t>
            </a:r>
            <a:r>
              <a:rPr lang="en-US" altLang="zh-CN" sz="1800" kern="100" dirty="0">
                <a:effectLst/>
                <a:latin typeface="等线" panose="02010600030101010101" pitchFamily="2" charset="-122"/>
                <a:ea typeface="华文楷体" panose="02010600040101010101" pitchFamily="2" charset="-122"/>
                <a:cs typeface="Times New Roman" panose="02020603050405020304" pitchFamily="18" charset="0"/>
              </a:rPr>
              <a:t>hour</a:t>
            </a:r>
            <a:r>
              <a:rPr lang="zh-CN" altLang="zh-CN" sz="1800" kern="100" dirty="0">
                <a:effectLst/>
                <a:latin typeface="等线" panose="02010600030101010101" pitchFamily="2" charset="-122"/>
                <a:ea typeface="华文楷体" panose="02010600040101010101" pitchFamily="2" charset="-122"/>
                <a:cs typeface="Times New Roman" panose="02020603050405020304" pitchFamily="18" charset="0"/>
              </a:rPr>
              <a:t>（即当天所处的小时数），作为特征变量。</a:t>
            </a:r>
            <a:endParaRPr lang="en-US" altLang="zh-CN" sz="1800" kern="100" dirty="0">
              <a:effectLst/>
              <a:latin typeface="等线" panose="02010600030101010101" pitchFamily="2" charset="-122"/>
              <a:ea typeface="华文楷体" panose="02010600040101010101" pitchFamily="2" charset="-122"/>
              <a:cs typeface="Times New Roman" panose="02020603050405020304" pitchFamily="18" charset="0"/>
            </a:endParaRPr>
          </a:p>
          <a:p>
            <a:pPr indent="266700" algn="l"/>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l"/>
            <a:r>
              <a:rPr lang="zh-CN" altLang="zh-CN" sz="1800" kern="100" dirty="0">
                <a:effectLst/>
                <a:latin typeface="等线" panose="02010600030101010101" pitchFamily="2" charset="-122"/>
                <a:ea typeface="华文楷体" panose="02010600040101010101" pitchFamily="2" charset="-122"/>
                <a:cs typeface="Times New Roman" panose="02020603050405020304" pitchFamily="18" charset="0"/>
              </a:rPr>
              <a:t>同时，我们创建了</a:t>
            </a:r>
            <a:r>
              <a:rPr lang="en-US" altLang="zh-CN" sz="1800" kern="100" dirty="0">
                <a:effectLst/>
                <a:latin typeface="等线" panose="02010600030101010101" pitchFamily="2" charset="-122"/>
                <a:ea typeface="华文楷体" panose="02010600040101010101" pitchFamily="2" charset="-122"/>
                <a:cs typeface="Times New Roman" panose="02020603050405020304" pitchFamily="18" charset="0"/>
              </a:rPr>
              <a:t>CGM_lag1</a:t>
            </a:r>
            <a:r>
              <a:rPr lang="zh-CN" altLang="zh-CN" sz="1800" kern="100" dirty="0">
                <a:effectLst/>
                <a:latin typeface="等线" panose="02010600030101010101" pitchFamily="2" charset="-122"/>
                <a:ea typeface="华文楷体" panose="02010600040101010101" pitchFamily="2" charset="-122"/>
                <a:cs typeface="Times New Roman" panose="02020603050405020304" pitchFamily="18" charset="0"/>
              </a:rPr>
              <a:t>和</a:t>
            </a:r>
            <a:r>
              <a:rPr lang="en-US" altLang="zh-CN" sz="1800" kern="100" dirty="0">
                <a:effectLst/>
                <a:latin typeface="等线" panose="02010600030101010101" pitchFamily="2" charset="-122"/>
                <a:ea typeface="华文楷体" panose="02010600040101010101" pitchFamily="2" charset="-122"/>
                <a:cs typeface="Times New Roman" panose="02020603050405020304" pitchFamily="18" charset="0"/>
              </a:rPr>
              <a:t>CGM_lag2</a:t>
            </a:r>
            <a:r>
              <a:rPr lang="zh-CN" altLang="zh-CN" sz="1800" kern="100" dirty="0">
                <a:effectLst/>
                <a:latin typeface="等线" panose="02010600030101010101" pitchFamily="2" charset="-122"/>
                <a:ea typeface="华文楷体" panose="02010600040101010101" pitchFamily="2" charset="-122"/>
                <a:cs typeface="Times New Roman" panose="02020603050405020304" pitchFamily="18" charset="0"/>
              </a:rPr>
              <a:t>作为滞后特征，它们代表的是前</a:t>
            </a:r>
            <a:r>
              <a:rPr lang="en-US" altLang="zh-CN" sz="1800" kern="100" dirty="0">
                <a:effectLst/>
                <a:latin typeface="等线" panose="02010600030101010101" pitchFamily="2" charset="-122"/>
                <a:ea typeface="华文楷体" panose="02010600040101010101" pitchFamily="2" charset="-122"/>
                <a:cs typeface="Times New Roman" panose="02020603050405020304" pitchFamily="18" charset="0"/>
              </a:rPr>
              <a:t>1</a:t>
            </a:r>
            <a:r>
              <a:rPr lang="zh-CN" altLang="zh-CN" sz="1800" kern="100" dirty="0">
                <a:effectLst/>
                <a:latin typeface="等线" panose="02010600030101010101" pitchFamily="2" charset="-122"/>
                <a:ea typeface="华文楷体" panose="02010600040101010101" pitchFamily="2" charset="-122"/>
                <a:cs typeface="Times New Roman" panose="02020603050405020304" pitchFamily="18" charset="0"/>
              </a:rPr>
              <a:t>个和</a:t>
            </a:r>
            <a:r>
              <a:rPr lang="en-US" altLang="zh-CN" sz="1800" kern="100" dirty="0">
                <a:effectLst/>
                <a:latin typeface="等线" panose="02010600030101010101" pitchFamily="2" charset="-122"/>
                <a:ea typeface="华文楷体" panose="02010600040101010101" pitchFamily="2" charset="-122"/>
                <a:cs typeface="Times New Roman" panose="02020603050405020304" pitchFamily="18" charset="0"/>
              </a:rPr>
              <a:t>2</a:t>
            </a:r>
            <a:r>
              <a:rPr lang="zh-CN" altLang="zh-CN" sz="1800" kern="100" dirty="0">
                <a:effectLst/>
                <a:latin typeface="等线" panose="02010600030101010101" pitchFamily="2" charset="-122"/>
                <a:ea typeface="华文楷体" panose="02010600040101010101" pitchFamily="2" charset="-122"/>
                <a:cs typeface="Times New Roman" panose="02020603050405020304" pitchFamily="18" charset="0"/>
              </a:rPr>
              <a:t>个时间点的数据，这对于捕捉时间序列的动态作用较大。</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15F08C81-40C2-A193-236C-385F3ACC4CC1}"/>
              </a:ext>
            </a:extLst>
          </p:cNvPr>
          <p:cNvSpPr txBox="1"/>
          <p:nvPr/>
        </p:nvSpPr>
        <p:spPr>
          <a:xfrm>
            <a:off x="649821" y="1393145"/>
            <a:ext cx="6101750" cy="369332"/>
          </a:xfrm>
          <a:prstGeom prst="rect">
            <a:avLst/>
          </a:prstGeom>
          <a:noFill/>
        </p:spPr>
        <p:txBody>
          <a:bodyPr wrap="square">
            <a:spAutoFit/>
          </a:bodyPr>
          <a:lstStyle/>
          <a:p>
            <a:r>
              <a:rPr lang="zh-CN" altLang="zh-CN" sz="1800" dirty="0">
                <a:effectLst/>
                <a:ea typeface="华文楷体" panose="02010600040101010101" pitchFamily="2" charset="-122"/>
                <a:cs typeface="Times New Roman" panose="02020603050405020304" pitchFamily="18" charset="0"/>
              </a:rPr>
              <a:t>时间序列相关特征工程方法</a:t>
            </a:r>
            <a:endParaRPr lang="zh-CN" altLang="en-US" dirty="0"/>
          </a:p>
        </p:txBody>
      </p:sp>
    </p:spTree>
    <p:extLst>
      <p:ext uri="{BB962C8B-B14F-4D97-AF65-F5344CB8AC3E}">
        <p14:creationId xmlns:p14="http://schemas.microsoft.com/office/powerpoint/2010/main" val="3448799895"/>
      </p:ext>
    </p:extLst>
  </p:cSld>
  <p:clrMapOvr>
    <a:masterClrMapping/>
  </p:clrMapOvr>
  <mc:AlternateContent xmlns:mc="http://schemas.openxmlformats.org/markup-compatibility/2006" xmlns:p14="http://schemas.microsoft.com/office/powerpoint/2010/main">
    <mc:Choice Requires="p14">
      <p:transition spd="slow" p14:dur="1300" advClick="0" advTm="3000"/>
    </mc:Choice>
    <mc:Fallback xmlns="">
      <p:transition spd="slow" advClick="0" advTm="3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0" y="210344"/>
            <a:ext cx="12192000" cy="762000"/>
          </a:xfrm>
          <a:prstGeom prst="rect">
            <a:avLst/>
          </a:prstGeom>
          <a:solidFill>
            <a:srgbClr val="002F7C"/>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3D557A"/>
              </a:solidFill>
            </a:endParaRPr>
          </a:p>
        </p:txBody>
      </p:sp>
      <p:sp>
        <p:nvSpPr>
          <p:cNvPr id="13" name="矩形 12"/>
          <p:cNvSpPr/>
          <p:nvPr/>
        </p:nvSpPr>
        <p:spPr>
          <a:xfrm>
            <a:off x="824682" y="0"/>
            <a:ext cx="175443" cy="628650"/>
          </a:xfrm>
          <a:prstGeom prst="rect">
            <a:avLst/>
          </a:prstGeom>
          <a:solidFill>
            <a:srgbClr val="829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13"/>
          <p:cNvSpPr txBox="1">
            <a:spLocks noChangeArrowheads="1"/>
          </p:cNvSpPr>
          <p:nvPr/>
        </p:nvSpPr>
        <p:spPr bwMode="auto">
          <a:xfrm>
            <a:off x="1173112" y="310449"/>
            <a:ext cx="42898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en-US" altLang="zh-CN" b="1" dirty="0">
                <a:solidFill>
                  <a:schemeClr val="bg1"/>
                </a:solidFill>
                <a:latin typeface="微软雅黑" panose="020B0503020204020204" pitchFamily="34" charset="-122"/>
                <a:ea typeface="微软雅黑" panose="020B0503020204020204" pitchFamily="34" charset="-122"/>
                <a:sym typeface="+mn-ea"/>
              </a:rPr>
              <a:t>Part 2  </a:t>
            </a:r>
            <a:r>
              <a:rPr lang="zh-CN" altLang="en-US" b="1" dirty="0">
                <a:solidFill>
                  <a:schemeClr val="bg1"/>
                </a:solidFill>
                <a:latin typeface="微软雅黑" panose="020B0503020204020204" pitchFamily="34" charset="-122"/>
                <a:ea typeface="微软雅黑" panose="020B0503020204020204" pitchFamily="34" charset="-122"/>
                <a:sym typeface="+mn-ea"/>
              </a:rPr>
              <a:t>特征工程</a:t>
            </a:r>
            <a:endParaRPr lang="en-US" altLang="x-none"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2" name="Picture 6" descr="D:\MBA工作\LOGO\同济经管LOGO反白.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264873" y="355967"/>
            <a:ext cx="1386605" cy="462962"/>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descr="微信图片_20220318113523"/>
          <p:cNvPicPr>
            <a:picLocks noChangeAspect="1"/>
          </p:cNvPicPr>
          <p:nvPr userDrawn="1"/>
        </p:nvPicPr>
        <p:blipFill>
          <a:blip r:embed="rId4"/>
          <a:stretch>
            <a:fillRect/>
          </a:stretch>
        </p:blipFill>
        <p:spPr>
          <a:xfrm>
            <a:off x="9291877" y="6276672"/>
            <a:ext cx="2244725" cy="361315"/>
          </a:xfrm>
          <a:prstGeom prst="rect">
            <a:avLst/>
          </a:prstGeom>
        </p:spPr>
      </p:pic>
      <p:sp>
        <p:nvSpPr>
          <p:cNvPr id="8" name="矩形: 圆角 7">
            <a:extLst>
              <a:ext uri="{FF2B5EF4-FFF2-40B4-BE49-F238E27FC236}">
                <a16:creationId xmlns:a16="http://schemas.microsoft.com/office/drawing/2014/main" id="{0B74C8F3-A417-463C-A32E-BCC56E61F629}"/>
              </a:ext>
            </a:extLst>
          </p:cNvPr>
          <p:cNvSpPr/>
          <p:nvPr/>
        </p:nvSpPr>
        <p:spPr>
          <a:xfrm>
            <a:off x="655397" y="1640080"/>
            <a:ext cx="4807555" cy="4655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zh-CN" b="1" kern="100" dirty="0">
                <a:effectLst/>
                <a:latin typeface="等线" panose="02010600030101010101" pitchFamily="2" charset="-122"/>
                <a:ea typeface="华文楷体" panose="02010600040101010101" pitchFamily="2" charset="-122"/>
                <a:cs typeface="Times New Roman" panose="02020603050405020304" pitchFamily="18" charset="0"/>
              </a:rPr>
              <a:t>分类特征</a:t>
            </a:r>
            <a:r>
              <a:rPr lang="en-US" altLang="zh-CN" b="1" kern="100" dirty="0">
                <a:effectLst/>
                <a:latin typeface="等线" panose="02010600030101010101" pitchFamily="2" charset="-122"/>
                <a:ea typeface="华文楷体" panose="02010600040101010101" pitchFamily="2" charset="-122"/>
                <a:cs typeface="Times New Roman" panose="02020603050405020304" pitchFamily="18" charset="0"/>
              </a:rPr>
              <a:t> (Categorical Features)</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l">
              <a:buFont typeface="Wingdings" panose="05000000000000000000" pitchFamily="2" charset="2"/>
              <a:buChar char=""/>
            </a:pPr>
            <a:r>
              <a:rPr lang="en-US" altLang="zh-CN" kern="100" dirty="0">
                <a:effectLst/>
                <a:latin typeface="华文楷体" panose="02010600040101010101" pitchFamily="2" charset="-122"/>
                <a:ea typeface="等线" panose="02010600030101010101" pitchFamily="2" charset="-122"/>
                <a:cs typeface="Times New Roman" panose="02020603050405020304" pitchFamily="18" charset="0"/>
              </a:rPr>
              <a:t>Insulin dose - </a:t>
            </a:r>
            <a:r>
              <a:rPr lang="en-US" altLang="zh-CN" kern="100" dirty="0" err="1">
                <a:effectLst/>
                <a:latin typeface="华文楷体" panose="02010600040101010101" pitchFamily="2" charset="-122"/>
                <a:ea typeface="等线" panose="02010600030101010101" pitchFamily="2" charset="-122"/>
                <a:cs typeface="Times New Roman" panose="02020603050405020304" pitchFamily="18" charset="0"/>
              </a:rPr>
              <a:t>s.c.</a:t>
            </a:r>
            <a:r>
              <a:rPr lang="en-US" altLang="zh-CN" kern="100" dirty="0">
                <a:effectLst/>
                <a:latin typeface="华文楷体" panose="02010600040101010101" pitchFamily="2" charset="-122"/>
                <a:ea typeface="等线" panose="02010600030101010101" pitchFamily="2" charset="-122"/>
                <a:cs typeface="Times New Roman" panose="02020603050405020304" pitchFamily="18" charset="0"/>
              </a:rPr>
              <a:t>: </a:t>
            </a:r>
            <a:r>
              <a:rPr lang="zh-CN" altLang="zh-CN" kern="100" dirty="0">
                <a:effectLst/>
                <a:latin typeface="等线" panose="02010600030101010101" pitchFamily="2" charset="-122"/>
                <a:ea typeface="华文楷体" panose="02010600040101010101" pitchFamily="2" charset="-122"/>
                <a:cs typeface="Times New Roman" panose="02020603050405020304" pitchFamily="18" charset="0"/>
              </a:rPr>
              <a:t>皮下胰岛素剂量</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l">
              <a:buFont typeface="Wingdings" panose="05000000000000000000" pitchFamily="2" charset="2"/>
              <a:buChar char=""/>
            </a:pPr>
            <a:r>
              <a:rPr lang="en-US" altLang="zh-CN" kern="100" dirty="0">
                <a:effectLst/>
                <a:latin typeface="华文楷体" panose="02010600040101010101" pitchFamily="2" charset="-122"/>
                <a:ea typeface="等线" panose="02010600030101010101" pitchFamily="2" charset="-122"/>
                <a:cs typeface="Times New Roman" panose="02020603050405020304" pitchFamily="18" charset="0"/>
              </a:rPr>
              <a:t>Non-insulin hypoglycemic agents: </a:t>
            </a:r>
            <a:r>
              <a:rPr lang="zh-CN" altLang="zh-CN" kern="100" dirty="0">
                <a:effectLst/>
                <a:latin typeface="等线" panose="02010600030101010101" pitchFamily="2" charset="-122"/>
                <a:ea typeface="华文楷体" panose="02010600040101010101" pitchFamily="2" charset="-122"/>
                <a:cs typeface="Times New Roman" panose="02020603050405020304" pitchFamily="18" charset="0"/>
              </a:rPr>
              <a:t>非胰岛素降糖药</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l">
              <a:buFont typeface="Wingdings" panose="05000000000000000000" pitchFamily="2" charset="2"/>
              <a:buChar char=""/>
            </a:pPr>
            <a:r>
              <a:rPr lang="en-US" altLang="zh-CN" kern="100" dirty="0">
                <a:effectLst/>
                <a:latin typeface="华文楷体" panose="02010600040101010101" pitchFamily="2" charset="-122"/>
                <a:ea typeface="等线" panose="02010600030101010101" pitchFamily="2" charset="-122"/>
                <a:cs typeface="Times New Roman" panose="02020603050405020304" pitchFamily="18" charset="0"/>
              </a:rPr>
              <a:t>CSII - bolus insulin (Novolin R, IU): </a:t>
            </a:r>
            <a:r>
              <a:rPr lang="zh-CN" altLang="zh-CN" kern="100" dirty="0">
                <a:effectLst/>
                <a:latin typeface="等线" panose="02010600030101010101" pitchFamily="2" charset="-122"/>
                <a:ea typeface="华文楷体" panose="02010600040101010101" pitchFamily="2" charset="-122"/>
                <a:cs typeface="Times New Roman" panose="02020603050405020304" pitchFamily="18" charset="0"/>
              </a:rPr>
              <a:t>胰岛素泵</a:t>
            </a:r>
            <a:r>
              <a:rPr lang="en-US" altLang="zh-CN" kern="100" dirty="0">
                <a:effectLst/>
                <a:latin typeface="等线" panose="02010600030101010101" pitchFamily="2" charset="-122"/>
                <a:ea typeface="华文楷体" panose="02010600040101010101" pitchFamily="2" charset="-122"/>
                <a:cs typeface="Times New Roman" panose="02020603050405020304" pitchFamily="18" charset="0"/>
              </a:rPr>
              <a:t>-</a:t>
            </a:r>
            <a:r>
              <a:rPr lang="zh-CN" altLang="zh-CN" kern="100" dirty="0">
                <a:effectLst/>
                <a:latin typeface="等线" panose="02010600030101010101" pitchFamily="2" charset="-122"/>
                <a:ea typeface="华文楷体" panose="02010600040101010101" pitchFamily="2" charset="-122"/>
                <a:cs typeface="Times New Roman" panose="02020603050405020304" pitchFamily="18" charset="0"/>
              </a:rPr>
              <a:t>餐前胰岛素</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l">
              <a:buFont typeface="Wingdings" panose="05000000000000000000" pitchFamily="2" charset="2"/>
              <a:buChar char=""/>
            </a:pPr>
            <a:r>
              <a:rPr lang="en-US" altLang="zh-CN" kern="100" dirty="0">
                <a:effectLst/>
                <a:latin typeface="华文楷体" panose="02010600040101010101" pitchFamily="2" charset="-122"/>
                <a:ea typeface="等线" panose="02010600030101010101" pitchFamily="2" charset="-122"/>
                <a:cs typeface="Times New Roman" panose="02020603050405020304" pitchFamily="18" charset="0"/>
              </a:rPr>
              <a:t>Insulin dose - </a:t>
            </a:r>
            <a:r>
              <a:rPr lang="en-US" altLang="zh-CN" kern="100" dirty="0" err="1">
                <a:effectLst/>
                <a:latin typeface="华文楷体" panose="02010600040101010101" pitchFamily="2" charset="-122"/>
                <a:ea typeface="等线" panose="02010600030101010101" pitchFamily="2" charset="-122"/>
                <a:cs typeface="Times New Roman" panose="02020603050405020304" pitchFamily="18" charset="0"/>
              </a:rPr>
              <a:t>i.v.</a:t>
            </a:r>
            <a:r>
              <a:rPr lang="en-US" altLang="zh-CN" kern="100" dirty="0">
                <a:effectLst/>
                <a:latin typeface="华文楷体" panose="02010600040101010101" pitchFamily="2" charset="-122"/>
                <a:ea typeface="等线" panose="02010600030101010101" pitchFamily="2" charset="-122"/>
                <a:cs typeface="Times New Roman" panose="02020603050405020304" pitchFamily="18" charset="0"/>
              </a:rPr>
              <a:t>: </a:t>
            </a:r>
            <a:r>
              <a:rPr lang="zh-CN" altLang="zh-CN" kern="100" dirty="0">
                <a:effectLst/>
                <a:latin typeface="等线" panose="02010600030101010101" pitchFamily="2" charset="-122"/>
                <a:ea typeface="华文楷体" panose="02010600040101010101" pitchFamily="2" charset="-122"/>
                <a:cs typeface="Times New Roman" panose="02020603050405020304" pitchFamily="18" charset="0"/>
              </a:rPr>
              <a:t>静脉注射胰岛素剂量</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l">
              <a:buFont typeface="Wingdings" panose="05000000000000000000" pitchFamily="2" charset="2"/>
              <a:buChar char=""/>
            </a:pPr>
            <a:r>
              <a:rPr lang="en-US" altLang="zh-CN" kern="100" dirty="0" err="1">
                <a:effectLst/>
                <a:latin typeface="华文楷体" panose="02010600040101010101" pitchFamily="2" charset="-122"/>
                <a:ea typeface="等线" panose="02010600030101010101" pitchFamily="2" charset="-122"/>
                <a:cs typeface="Times New Roman" panose="02020603050405020304" pitchFamily="18" charset="0"/>
              </a:rPr>
              <a:t>take_food</a:t>
            </a:r>
            <a:r>
              <a:rPr lang="en-US" altLang="zh-CN" kern="100" dirty="0">
                <a:effectLst/>
                <a:latin typeface="华文楷体" panose="02010600040101010101" pitchFamily="2" charset="-122"/>
                <a:ea typeface="等线" panose="02010600030101010101" pitchFamily="2" charset="-122"/>
                <a:cs typeface="Times New Roman" panose="02020603050405020304" pitchFamily="18" charset="0"/>
              </a:rPr>
              <a:t>: </a:t>
            </a:r>
            <a:r>
              <a:rPr lang="zh-CN" altLang="zh-CN" kern="100" dirty="0">
                <a:effectLst/>
                <a:latin typeface="等线" panose="02010600030101010101" pitchFamily="2" charset="-122"/>
                <a:ea typeface="华文楷体" panose="02010600040101010101" pitchFamily="2" charset="-122"/>
                <a:cs typeface="Times New Roman" panose="02020603050405020304" pitchFamily="18" charset="0"/>
              </a:rPr>
              <a:t>进食标记</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l">
              <a:buFont typeface="Wingdings" panose="05000000000000000000" pitchFamily="2" charset="2"/>
              <a:buChar char=""/>
            </a:pPr>
            <a:r>
              <a:rPr lang="en-US" altLang="zh-CN" kern="100" dirty="0">
                <a:effectLst/>
                <a:latin typeface="华文楷体" panose="02010600040101010101" pitchFamily="2" charset="-122"/>
                <a:ea typeface="等线" panose="02010600030101010101" pitchFamily="2" charset="-122"/>
                <a:cs typeface="Times New Roman" panose="02020603050405020304" pitchFamily="18" charset="0"/>
              </a:rPr>
              <a:t>Gender (Female=0, Male=1)</a:t>
            </a:r>
            <a:r>
              <a:rPr lang="zh-CN" altLang="zh-CN" kern="100" dirty="0">
                <a:effectLst/>
                <a:latin typeface="等线" panose="02010600030101010101" pitchFamily="2" charset="-122"/>
                <a:ea typeface="华文楷体" panose="02010600040101010101" pitchFamily="2" charset="-122"/>
                <a:cs typeface="Times New Roman" panose="02020603050405020304" pitchFamily="18" charset="0"/>
              </a:rPr>
              <a:t>：性别</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l">
              <a:buFont typeface="Wingdings" panose="05000000000000000000" pitchFamily="2" charset="2"/>
              <a:buChar char=""/>
            </a:pPr>
            <a:r>
              <a:rPr lang="en-US" altLang="zh-CN" kern="100" dirty="0">
                <a:effectLst/>
                <a:latin typeface="华文楷体" panose="02010600040101010101" pitchFamily="2" charset="-122"/>
                <a:ea typeface="等线" panose="02010600030101010101" pitchFamily="2" charset="-122"/>
                <a:cs typeface="Times New Roman" panose="02020603050405020304" pitchFamily="18" charset="0"/>
              </a:rPr>
              <a:t>Alcohol Drinking History (drinker/non-drinker)</a:t>
            </a:r>
            <a:r>
              <a:rPr lang="zh-CN" altLang="zh-CN" kern="100" dirty="0">
                <a:effectLst/>
                <a:latin typeface="等线" panose="02010600030101010101" pitchFamily="2" charset="-122"/>
                <a:ea typeface="华文楷体" panose="02010600040101010101" pitchFamily="2" charset="-122"/>
                <a:cs typeface="Times New Roman" panose="02020603050405020304" pitchFamily="18" charset="0"/>
              </a:rPr>
              <a:t>：是否有饮酒史</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l">
              <a:buFont typeface="Wingdings" panose="05000000000000000000" pitchFamily="2" charset="2"/>
              <a:buChar char=""/>
            </a:pPr>
            <a:r>
              <a:rPr lang="en-US" altLang="zh-CN" kern="100" dirty="0">
                <a:effectLst/>
                <a:latin typeface="华文楷体" panose="02010600040101010101" pitchFamily="2" charset="-122"/>
                <a:ea typeface="等线" panose="02010600030101010101" pitchFamily="2" charset="-122"/>
                <a:cs typeface="Times New Roman" panose="02020603050405020304" pitchFamily="18" charset="0"/>
              </a:rPr>
              <a:t>Type of Diabetes</a:t>
            </a:r>
            <a:r>
              <a:rPr lang="zh-CN" altLang="zh-CN" kern="100" dirty="0">
                <a:effectLst/>
                <a:latin typeface="等线" panose="02010600030101010101" pitchFamily="2" charset="-122"/>
                <a:ea typeface="华文楷体" panose="02010600040101010101" pitchFamily="2" charset="-122"/>
                <a:cs typeface="Times New Roman" panose="02020603050405020304" pitchFamily="18" charset="0"/>
              </a:rPr>
              <a:t>：糖尿病种类</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l">
              <a:buFont typeface="Wingdings" panose="05000000000000000000" pitchFamily="2" charset="2"/>
              <a:buChar char=""/>
            </a:pPr>
            <a:r>
              <a:rPr lang="en-US" altLang="zh-CN" kern="100" dirty="0">
                <a:effectLst/>
                <a:latin typeface="华文楷体" panose="02010600040101010101" pitchFamily="2" charset="-122"/>
                <a:ea typeface="等线" panose="02010600030101010101" pitchFamily="2" charset="-122"/>
                <a:cs typeface="Times New Roman" panose="02020603050405020304" pitchFamily="18" charset="0"/>
              </a:rPr>
              <a:t>Acute Diabetic Complications</a:t>
            </a:r>
            <a:r>
              <a:rPr lang="zh-CN" altLang="zh-CN" kern="100" dirty="0">
                <a:effectLst/>
                <a:latin typeface="等线" panose="02010600030101010101" pitchFamily="2" charset="-122"/>
                <a:ea typeface="华文楷体" panose="02010600040101010101" pitchFamily="2" charset="-122"/>
                <a:cs typeface="Times New Roman" panose="02020603050405020304" pitchFamily="18" charset="0"/>
              </a:rPr>
              <a:t>：是否有酮症酸中毒</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l">
              <a:buFont typeface="Wingdings" panose="05000000000000000000" pitchFamily="2" charset="2"/>
              <a:buChar char=""/>
            </a:pPr>
            <a:r>
              <a:rPr lang="en-US" altLang="zh-CN" kern="100" dirty="0">
                <a:effectLst/>
                <a:latin typeface="华文楷体" panose="02010600040101010101" pitchFamily="2" charset="-122"/>
                <a:ea typeface="等线" panose="02010600030101010101" pitchFamily="2" charset="-122"/>
                <a:cs typeface="Times New Roman" panose="02020603050405020304" pitchFamily="18" charset="0"/>
              </a:rPr>
              <a:t>Hypoglycemia (yes/no)</a:t>
            </a:r>
            <a:r>
              <a:rPr lang="zh-CN" altLang="zh-CN" kern="100" dirty="0">
                <a:effectLst/>
                <a:latin typeface="等线" panose="02010600030101010101" pitchFamily="2" charset="-122"/>
                <a:ea typeface="华文楷体" panose="02010600040101010101" pitchFamily="2" charset="-122"/>
                <a:cs typeface="Times New Roman" panose="02020603050405020304" pitchFamily="18" charset="0"/>
              </a:rPr>
              <a:t>：是否有低血糖症</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23" name="文本框 22">
            <a:extLst>
              <a:ext uri="{FF2B5EF4-FFF2-40B4-BE49-F238E27FC236}">
                <a16:creationId xmlns:a16="http://schemas.microsoft.com/office/drawing/2014/main" id="{97F23BD3-51E5-442C-9F7A-3C6B8FC95CC6}"/>
              </a:ext>
            </a:extLst>
          </p:cNvPr>
          <p:cNvSpPr txBox="1"/>
          <p:nvPr/>
        </p:nvSpPr>
        <p:spPr>
          <a:xfrm>
            <a:off x="828796" y="1150187"/>
            <a:ext cx="6100010" cy="400110"/>
          </a:xfrm>
          <a:prstGeom prst="rect">
            <a:avLst/>
          </a:prstGeom>
          <a:noFill/>
        </p:spPr>
        <p:txBody>
          <a:bodyPr wrap="square">
            <a:spAutoFit/>
          </a:bodyPr>
          <a:lstStyle/>
          <a:p>
            <a:r>
              <a:rPr lang="zh-CN" altLang="zh-CN" sz="2000" b="1" dirty="0">
                <a:effectLst/>
                <a:latin typeface="微软雅黑" panose="020B0503020204020204" pitchFamily="34" charset="-122"/>
                <a:ea typeface="微软雅黑" panose="020B0503020204020204" pitchFamily="34" charset="-122"/>
                <a:cs typeface="Times New Roman" panose="02020603050405020304" pitchFamily="18" charset="0"/>
              </a:rPr>
              <a:t>最终，我们形成了以下特征作为模型输入：</a:t>
            </a:r>
            <a:endParaRPr lang="zh-CN" altLang="en-US" sz="2000" b="1" dirty="0">
              <a:latin typeface="微软雅黑" panose="020B0503020204020204" pitchFamily="34" charset="-122"/>
              <a:ea typeface="微软雅黑" panose="020B0503020204020204" pitchFamily="34" charset="-122"/>
            </a:endParaRPr>
          </a:p>
        </p:txBody>
      </p:sp>
      <p:sp>
        <p:nvSpPr>
          <p:cNvPr id="24" name="矩形: 圆角 23">
            <a:extLst>
              <a:ext uri="{FF2B5EF4-FFF2-40B4-BE49-F238E27FC236}">
                <a16:creationId xmlns:a16="http://schemas.microsoft.com/office/drawing/2014/main" id="{9F3B4678-908D-4C0C-8967-AF35B66E7F22}"/>
              </a:ext>
            </a:extLst>
          </p:cNvPr>
          <p:cNvSpPr/>
          <p:nvPr/>
        </p:nvSpPr>
        <p:spPr>
          <a:xfrm>
            <a:off x="6729050" y="1640079"/>
            <a:ext cx="4473154" cy="46556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zh-CN" sz="2000" b="1" kern="100" dirty="0">
                <a:effectLst/>
                <a:latin typeface="等线" panose="02010600030101010101" pitchFamily="2" charset="-122"/>
                <a:ea typeface="华文楷体" panose="02010600040101010101" pitchFamily="2" charset="-122"/>
                <a:cs typeface="Times New Roman" panose="02020603050405020304" pitchFamily="18" charset="0"/>
              </a:rPr>
              <a:t>数值特征</a:t>
            </a:r>
            <a:r>
              <a:rPr lang="en-US" altLang="zh-CN" sz="2000" b="1" kern="100" dirty="0">
                <a:effectLst/>
                <a:latin typeface="等线" panose="02010600030101010101" pitchFamily="2" charset="-122"/>
                <a:ea typeface="华文楷体" panose="02010600040101010101" pitchFamily="2" charset="-122"/>
                <a:cs typeface="Times New Roman" panose="02020603050405020304" pitchFamily="18" charset="0"/>
              </a:rPr>
              <a:t> (Numerical Features)</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l">
              <a:buFont typeface="Wingdings" panose="05000000000000000000" pitchFamily="2" charset="2"/>
              <a:buChar char=""/>
            </a:pPr>
            <a:r>
              <a:rPr lang="en-US" altLang="zh-CN" sz="2000" kern="100" dirty="0">
                <a:effectLst/>
                <a:latin typeface="华文楷体" panose="02010600040101010101" pitchFamily="2" charset="-122"/>
                <a:ea typeface="等线" panose="02010600030101010101" pitchFamily="2" charset="-122"/>
                <a:cs typeface="Times New Roman" panose="02020603050405020304" pitchFamily="18" charset="0"/>
              </a:rPr>
              <a:t>CGM (mg / dl): </a:t>
            </a:r>
            <a:r>
              <a:rPr lang="zh-CN" altLang="zh-CN" sz="2000" kern="100" dirty="0">
                <a:effectLst/>
                <a:latin typeface="等线" panose="02010600030101010101" pitchFamily="2" charset="-122"/>
                <a:ea typeface="华文楷体" panose="02010600040101010101" pitchFamily="2" charset="-122"/>
                <a:cs typeface="Times New Roman" panose="02020603050405020304" pitchFamily="18" charset="0"/>
              </a:rPr>
              <a:t>连续血糖监测数据</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l">
              <a:buFont typeface="Wingdings" panose="05000000000000000000" pitchFamily="2" charset="2"/>
              <a:buChar char=""/>
            </a:pPr>
            <a:r>
              <a:rPr lang="en-US" altLang="zh-CN" sz="2000" kern="100" dirty="0">
                <a:effectLst/>
                <a:latin typeface="华文楷体" panose="02010600040101010101" pitchFamily="2" charset="-122"/>
                <a:ea typeface="等线" panose="02010600030101010101" pitchFamily="2" charset="-122"/>
                <a:cs typeface="Times New Roman" panose="02020603050405020304" pitchFamily="18" charset="0"/>
              </a:rPr>
              <a:t>Age (years)</a:t>
            </a:r>
            <a:r>
              <a:rPr lang="zh-CN" altLang="zh-CN" sz="2000" kern="100" dirty="0">
                <a:effectLst/>
                <a:latin typeface="等线" panose="02010600030101010101" pitchFamily="2" charset="-122"/>
                <a:ea typeface="华文楷体" panose="02010600040101010101" pitchFamily="2" charset="-122"/>
                <a:cs typeface="Times New Roman" panose="02020603050405020304" pitchFamily="18" charset="0"/>
              </a:rPr>
              <a:t>：年龄</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l">
              <a:buFont typeface="Wingdings" panose="05000000000000000000" pitchFamily="2" charset="2"/>
              <a:buChar char=""/>
            </a:pPr>
            <a:r>
              <a:rPr lang="en-US" altLang="zh-CN" sz="2000" kern="100" dirty="0">
                <a:effectLst/>
                <a:latin typeface="华文楷体" panose="02010600040101010101" pitchFamily="2" charset="-122"/>
                <a:ea typeface="等线" panose="02010600030101010101" pitchFamily="2" charset="-122"/>
                <a:cs typeface="Times New Roman" panose="02020603050405020304" pitchFamily="18" charset="0"/>
              </a:rPr>
              <a:t>Height (m)</a:t>
            </a:r>
            <a:r>
              <a:rPr lang="zh-CN" altLang="zh-CN" sz="2000" kern="100" dirty="0">
                <a:effectLst/>
                <a:latin typeface="等线" panose="02010600030101010101" pitchFamily="2" charset="-122"/>
                <a:ea typeface="华文楷体" panose="02010600040101010101" pitchFamily="2" charset="-122"/>
                <a:cs typeface="Times New Roman" panose="02020603050405020304" pitchFamily="18" charset="0"/>
              </a:rPr>
              <a:t>：身高</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l">
              <a:buFont typeface="Wingdings" panose="05000000000000000000" pitchFamily="2" charset="2"/>
              <a:buChar char=""/>
            </a:pPr>
            <a:r>
              <a:rPr lang="en-US" altLang="zh-CN" sz="2000" kern="100" dirty="0">
                <a:effectLst/>
                <a:latin typeface="华文楷体" panose="02010600040101010101" pitchFamily="2" charset="-122"/>
                <a:ea typeface="等线" panose="02010600030101010101" pitchFamily="2" charset="-122"/>
                <a:cs typeface="Times New Roman" panose="02020603050405020304" pitchFamily="18" charset="0"/>
              </a:rPr>
              <a:t>Weight (kg)</a:t>
            </a:r>
            <a:r>
              <a:rPr lang="zh-CN" altLang="zh-CN" sz="2000" kern="100" dirty="0">
                <a:effectLst/>
                <a:latin typeface="等线" panose="02010600030101010101" pitchFamily="2" charset="-122"/>
                <a:ea typeface="华文楷体" panose="02010600040101010101" pitchFamily="2" charset="-122"/>
                <a:cs typeface="Times New Roman" panose="02020603050405020304" pitchFamily="18" charset="0"/>
              </a:rPr>
              <a:t>：体重</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l">
              <a:buFont typeface="Wingdings" panose="05000000000000000000" pitchFamily="2" charset="2"/>
              <a:buChar char=""/>
            </a:pPr>
            <a:r>
              <a:rPr lang="en-US" altLang="zh-CN" sz="2000" kern="100" dirty="0">
                <a:effectLst/>
                <a:latin typeface="华文楷体" panose="02010600040101010101" pitchFamily="2" charset="-122"/>
                <a:ea typeface="等线" panose="02010600030101010101" pitchFamily="2" charset="-122"/>
                <a:cs typeface="Times New Roman" panose="02020603050405020304" pitchFamily="18" charset="0"/>
              </a:rPr>
              <a:t>BMI (kg/m2)</a:t>
            </a:r>
            <a:r>
              <a:rPr lang="zh-CN" altLang="zh-CN" sz="2000" kern="100" dirty="0">
                <a:effectLst/>
                <a:latin typeface="等线" panose="02010600030101010101" pitchFamily="2" charset="-122"/>
                <a:ea typeface="华文楷体" panose="02010600040101010101" pitchFamily="2" charset="-122"/>
                <a:cs typeface="Times New Roman" panose="02020603050405020304" pitchFamily="18" charset="0"/>
              </a:rPr>
              <a:t>：</a:t>
            </a:r>
            <a:r>
              <a:rPr lang="en-US" altLang="zh-CN" sz="2000" kern="100" dirty="0">
                <a:effectLst/>
                <a:latin typeface="等线" panose="02010600030101010101" pitchFamily="2" charset="-122"/>
                <a:ea typeface="华文楷体" panose="02010600040101010101" pitchFamily="2" charset="-122"/>
                <a:cs typeface="Times New Roman" panose="02020603050405020304" pitchFamily="18" charset="0"/>
              </a:rPr>
              <a:t>BMI</a:t>
            </a:r>
            <a:r>
              <a:rPr lang="zh-CN" altLang="zh-CN" sz="2000" kern="100" dirty="0">
                <a:effectLst/>
                <a:latin typeface="等线" panose="02010600030101010101" pitchFamily="2" charset="-122"/>
                <a:ea typeface="华文楷体" panose="02010600040101010101" pitchFamily="2" charset="-122"/>
                <a:cs typeface="Times New Roman" panose="02020603050405020304" pitchFamily="18" charset="0"/>
              </a:rPr>
              <a:t>指数</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l">
              <a:buFont typeface="Wingdings" panose="05000000000000000000" pitchFamily="2" charset="2"/>
              <a:buChar char=""/>
            </a:pPr>
            <a:r>
              <a:rPr lang="en-US" altLang="zh-CN" sz="2000" kern="100" dirty="0">
                <a:effectLst/>
                <a:latin typeface="华文楷体" panose="02010600040101010101" pitchFamily="2" charset="-122"/>
                <a:ea typeface="等线" panose="02010600030101010101" pitchFamily="2" charset="-122"/>
                <a:cs typeface="Times New Roman" panose="02020603050405020304" pitchFamily="18" charset="0"/>
              </a:rPr>
              <a:t>Smoking History (pack year)</a:t>
            </a:r>
            <a:r>
              <a:rPr lang="zh-CN" altLang="zh-CN" sz="2000" kern="100" dirty="0">
                <a:effectLst/>
                <a:latin typeface="等线" panose="02010600030101010101" pitchFamily="2" charset="-122"/>
                <a:ea typeface="华文楷体" panose="02010600040101010101" pitchFamily="2" charset="-122"/>
                <a:cs typeface="Times New Roman" panose="02020603050405020304" pitchFamily="18" charset="0"/>
              </a:rPr>
              <a:t>：抽烟年份</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l">
              <a:buFont typeface="Wingdings" panose="05000000000000000000" pitchFamily="2" charset="2"/>
              <a:buChar char=""/>
            </a:pPr>
            <a:r>
              <a:rPr lang="en-US" altLang="zh-CN" sz="2000" kern="100" dirty="0">
                <a:effectLst/>
                <a:latin typeface="华文楷体" panose="02010600040101010101" pitchFamily="2" charset="-122"/>
                <a:ea typeface="等线" panose="02010600030101010101" pitchFamily="2" charset="-122"/>
                <a:cs typeface="Times New Roman" panose="02020603050405020304" pitchFamily="18" charset="0"/>
              </a:rPr>
              <a:t>Duration of Diabetes (years)</a:t>
            </a:r>
            <a:r>
              <a:rPr lang="zh-CN" altLang="zh-CN" sz="2000" kern="100" dirty="0">
                <a:effectLst/>
                <a:latin typeface="等线" panose="02010600030101010101" pitchFamily="2" charset="-122"/>
                <a:ea typeface="华文楷体" panose="02010600040101010101" pitchFamily="2" charset="-122"/>
                <a:cs typeface="Times New Roman" panose="02020603050405020304" pitchFamily="18" charset="0"/>
              </a:rPr>
              <a:t>：糖尿病年份</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l">
              <a:buFont typeface="Wingdings" panose="05000000000000000000" pitchFamily="2" charset="2"/>
              <a:buChar char=""/>
            </a:pPr>
            <a:r>
              <a:rPr lang="en-US" altLang="zh-CN" sz="2000" kern="100" dirty="0">
                <a:effectLst/>
                <a:latin typeface="华文楷体" panose="02010600040101010101" pitchFamily="2" charset="-122"/>
                <a:ea typeface="等线" panose="02010600030101010101" pitchFamily="2" charset="-122"/>
                <a:cs typeface="Times New Roman" panose="02020603050405020304" pitchFamily="18" charset="0"/>
              </a:rPr>
              <a:t>Hour</a:t>
            </a:r>
            <a:r>
              <a:rPr lang="zh-CN" altLang="zh-CN" sz="2000" kern="100" dirty="0">
                <a:effectLst/>
                <a:latin typeface="等线" panose="02010600030101010101" pitchFamily="2" charset="-122"/>
                <a:ea typeface="华文楷体" panose="02010600040101010101" pitchFamily="2" charset="-122"/>
                <a:cs typeface="Times New Roman" panose="02020603050405020304" pitchFamily="18" charset="0"/>
              </a:rPr>
              <a:t>：小时数</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l">
              <a:buFont typeface="Wingdings" panose="05000000000000000000" pitchFamily="2" charset="2"/>
              <a:buChar char=""/>
            </a:pPr>
            <a:r>
              <a:rPr lang="en-US" altLang="zh-CN" sz="2000" kern="100" dirty="0">
                <a:effectLst/>
                <a:latin typeface="华文楷体" panose="02010600040101010101" pitchFamily="2" charset="-122"/>
                <a:ea typeface="等线" panose="02010600030101010101" pitchFamily="2" charset="-122"/>
                <a:cs typeface="Times New Roman" panose="02020603050405020304" pitchFamily="18" charset="0"/>
              </a:rPr>
              <a:t>CGM_lag1</a:t>
            </a:r>
            <a:r>
              <a:rPr lang="zh-CN" altLang="zh-CN" sz="2000" kern="100" dirty="0">
                <a:effectLst/>
                <a:latin typeface="等线" panose="02010600030101010101" pitchFamily="2" charset="-122"/>
                <a:ea typeface="华文楷体" panose="02010600040101010101" pitchFamily="2" charset="-122"/>
                <a:cs typeface="Times New Roman" panose="02020603050405020304" pitchFamily="18" charset="0"/>
              </a:rPr>
              <a:t>：滞后特征</a:t>
            </a:r>
            <a:r>
              <a:rPr lang="en-US" altLang="zh-CN" sz="2000" kern="100" dirty="0">
                <a:effectLst/>
                <a:latin typeface="等线" panose="02010600030101010101" pitchFamily="2" charset="-122"/>
                <a:ea typeface="华文楷体" panose="02010600040101010101" pitchFamily="2" charset="-122"/>
                <a:cs typeface="Times New Roman" panose="02020603050405020304" pitchFamily="18" charset="0"/>
              </a:rPr>
              <a:t>1</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l">
              <a:buFont typeface="Wingdings" panose="05000000000000000000" pitchFamily="2" charset="2"/>
              <a:buChar char=""/>
            </a:pPr>
            <a:r>
              <a:rPr lang="en-US" altLang="zh-CN" sz="2000" kern="100" dirty="0">
                <a:effectLst/>
                <a:latin typeface="华文楷体" panose="02010600040101010101" pitchFamily="2" charset="-122"/>
                <a:ea typeface="等线" panose="02010600030101010101" pitchFamily="2" charset="-122"/>
                <a:cs typeface="Times New Roman" panose="02020603050405020304" pitchFamily="18" charset="0"/>
              </a:rPr>
              <a:t>CGM_lag2</a:t>
            </a:r>
            <a:r>
              <a:rPr lang="zh-CN" altLang="zh-CN" sz="2000" kern="100" dirty="0">
                <a:effectLst/>
                <a:latin typeface="等线" panose="02010600030101010101" pitchFamily="2" charset="-122"/>
                <a:ea typeface="华文楷体" panose="02010600040101010101" pitchFamily="2" charset="-122"/>
                <a:cs typeface="Times New Roman" panose="02020603050405020304" pitchFamily="18" charset="0"/>
              </a:rPr>
              <a:t>：滞后特征</a:t>
            </a:r>
            <a:r>
              <a:rPr lang="en-US" altLang="zh-CN" sz="2000" kern="100" dirty="0">
                <a:effectLst/>
                <a:latin typeface="等线" panose="02010600030101010101" pitchFamily="2" charset="-122"/>
                <a:ea typeface="华文楷体" panose="02010600040101010101" pitchFamily="2" charset="-122"/>
                <a:cs typeface="Times New Roman" panose="02020603050405020304" pitchFamily="18" charset="0"/>
              </a:rPr>
              <a:t>2</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78599226"/>
      </p:ext>
    </p:extLst>
  </p:cSld>
  <p:clrMapOvr>
    <a:masterClrMapping/>
  </p:clrMapOvr>
  <mc:AlternateContent xmlns:mc="http://schemas.openxmlformats.org/markup-compatibility/2006" xmlns:p14="http://schemas.microsoft.com/office/powerpoint/2010/main">
    <mc:Choice Requires="p14">
      <p:transition spd="slow" p14:dur="1300" advClick="0" advTm="3000"/>
    </mc:Choice>
    <mc:Fallback xmlns="">
      <p:transition spd="slow" advClick="0" advTm="3000"/>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674</TotalTime>
  <Words>2081</Words>
  <Application>Microsoft Office PowerPoint</Application>
  <PresentationFormat>宽屏</PresentationFormat>
  <Paragraphs>226</Paragraphs>
  <Slides>36</Slides>
  <Notes>27</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36</vt:i4>
      </vt:variant>
    </vt:vector>
  </HeadingPairs>
  <TitlesOfParts>
    <vt:vector size="47" baseType="lpstr">
      <vt:lpstr>-apple-system</vt:lpstr>
      <vt:lpstr>等线</vt:lpstr>
      <vt:lpstr>华文楷体</vt:lpstr>
      <vt:lpstr>微软雅黑</vt:lpstr>
      <vt:lpstr>Arial</vt:lpstr>
      <vt:lpstr>Calibri</vt:lpstr>
      <vt:lpstr>Calibri Light</vt:lpstr>
      <vt:lpstr>Impact</vt:lpstr>
      <vt:lpstr>Segoe UI Black</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罗诗韵</dc:creator>
  <cp:lastModifiedBy>alter saber</cp:lastModifiedBy>
  <cp:revision>26</cp:revision>
  <dcterms:created xsi:type="dcterms:W3CDTF">2018-07-06T07:19:00Z</dcterms:created>
  <dcterms:modified xsi:type="dcterms:W3CDTF">2024-06-14T15:40:00Z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17D66A35D37B4C90A4799B975B6B9A0C</vt:lpwstr>
  </property>
  <property fmtid="{D5CDD505-2E9C-101B-9397-08002B2CF9AE}" pid="3" name="KSOProductBuildVer">
    <vt:lpwstr>2052-11.1.0.11365</vt:lpwstr>
  </property>
</Properties>
</file>